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6"/>
  </p:normalViewPr>
  <p:slideViewPr>
    <p:cSldViewPr snapToGrid="0" snapToObjects="1">
      <p:cViewPr>
        <p:scale>
          <a:sx n="81" d="100"/>
          <a:sy n="81" d="100"/>
        </p:scale>
        <p:origin x="-276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3054BE-4376-294E-8A97-47F1112EA3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Імплементація</a:t>
            </a:r>
            <a:r>
              <a:rPr lang="ru-RU" dirty="0"/>
              <a:t> </a:t>
            </a:r>
            <a:r>
              <a:rPr lang="ru-RU" dirty="0" err="1"/>
              <a:t>Сінгапурської</a:t>
            </a:r>
            <a:r>
              <a:rPr lang="ru-RU" dirty="0"/>
              <a:t> </a:t>
            </a:r>
            <a:r>
              <a:rPr lang="ru-RU" dirty="0" err="1"/>
              <a:t>Конвенції</a:t>
            </a:r>
            <a:r>
              <a:rPr lang="ru-RU" dirty="0"/>
              <a:t>: </a:t>
            </a:r>
            <a:r>
              <a:rPr lang="ru-RU" dirty="0" err="1"/>
              <a:t>пошук</a:t>
            </a:r>
            <a:r>
              <a:rPr lang="ru-RU" dirty="0"/>
              <a:t> оптимального </a:t>
            </a:r>
            <a:r>
              <a:rPr lang="ru-RU" dirty="0" err="1"/>
              <a:t>рішення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967DE85-0CB1-5F4B-8B2F-30596FB19B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8427" y="4965233"/>
            <a:ext cx="7766936" cy="1096899"/>
          </a:xfrm>
        </p:spPr>
        <p:txBody>
          <a:bodyPr>
            <a:normAutofit fontScale="92500" lnSpcReduction="10000"/>
          </a:bodyPr>
          <a:lstStyle/>
          <a:p>
            <a:r>
              <a:rPr lang="ru-RU" sz="1200" b="1" dirty="0" err="1"/>
              <a:t>Наталія</a:t>
            </a:r>
            <a:r>
              <a:rPr lang="ru-RU" sz="1200" b="1" dirty="0"/>
              <a:t> </a:t>
            </a:r>
            <a:r>
              <a:rPr lang="ru-RU" sz="1200" b="1" dirty="0" err="1"/>
              <a:t>Мазаракі</a:t>
            </a:r>
            <a:r>
              <a:rPr lang="ru-RU" sz="1200" b="1" dirty="0"/>
              <a:t>,</a:t>
            </a:r>
          </a:p>
          <a:p>
            <a:r>
              <a:rPr lang="ru-RU" sz="1200" dirty="0" err="1"/>
              <a:t>завідувач</a:t>
            </a:r>
            <a:r>
              <a:rPr lang="ru-RU" sz="1200" dirty="0"/>
              <a:t> </a:t>
            </a:r>
            <a:r>
              <a:rPr lang="ru-RU" sz="1200" dirty="0" err="1"/>
              <a:t>кафедри</a:t>
            </a:r>
            <a:r>
              <a:rPr lang="ru-RU" sz="1200" dirty="0"/>
              <a:t>, </a:t>
            </a:r>
          </a:p>
          <a:p>
            <a:r>
              <a:rPr lang="ru-RU" sz="1200" dirty="0" err="1"/>
              <a:t>Київський</a:t>
            </a:r>
            <a:r>
              <a:rPr lang="ru-RU" sz="1200" dirty="0"/>
              <a:t> </a:t>
            </a:r>
            <a:r>
              <a:rPr lang="ru-RU" sz="1200" dirty="0" err="1"/>
              <a:t>національний</a:t>
            </a:r>
            <a:r>
              <a:rPr lang="ru-RU" sz="1200" dirty="0"/>
              <a:t> </a:t>
            </a:r>
            <a:r>
              <a:rPr lang="ru-RU" sz="1200" dirty="0" err="1"/>
              <a:t>торговельно-економічний</a:t>
            </a:r>
            <a:r>
              <a:rPr lang="ru-RU" sz="1200" dirty="0"/>
              <a:t> </a:t>
            </a:r>
            <a:r>
              <a:rPr lang="ru-RU" sz="1200" dirty="0" err="1"/>
              <a:t>університет</a:t>
            </a:r>
            <a:r>
              <a:rPr lang="ru-RU" sz="1200" dirty="0"/>
              <a:t>,</a:t>
            </a:r>
          </a:p>
          <a:p>
            <a:r>
              <a:rPr lang="ru-RU" sz="1200" dirty="0"/>
              <a:t>доктор </a:t>
            </a:r>
            <a:r>
              <a:rPr lang="ru-RU" sz="1200" dirty="0" err="1"/>
              <a:t>юридичних</a:t>
            </a:r>
            <a:r>
              <a:rPr lang="ru-RU" sz="1200" dirty="0"/>
              <a:t> наук, доцент</a:t>
            </a:r>
          </a:p>
        </p:txBody>
      </p:sp>
    </p:spTree>
    <p:extLst>
      <p:ext uri="{BB962C8B-B14F-4D97-AF65-F5344CB8AC3E}">
        <p14:creationId xmlns:p14="http://schemas.microsoft.com/office/powerpoint/2010/main" val="2857221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35C4E50-3DF1-F348-8B1B-C1572D2BE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Підстави</a:t>
            </a:r>
            <a:r>
              <a:rPr lang="ru-RU" dirty="0"/>
              <a:t> для </a:t>
            </a:r>
            <a:r>
              <a:rPr lang="ru-RU" dirty="0" err="1"/>
              <a:t>відмови</a:t>
            </a:r>
            <a:r>
              <a:rPr lang="ru-RU" dirty="0"/>
              <a:t> у </a:t>
            </a:r>
            <a:r>
              <a:rPr lang="ru-RU" dirty="0" err="1"/>
              <a:t>виконанні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4882D0E-A179-7C42-A805-FE6595808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мало </a:t>
            </a:r>
            <a:r>
              <a:rPr lang="ru-RU" sz="2400" dirty="0" err="1"/>
              <a:t>місце</a:t>
            </a:r>
            <a:r>
              <a:rPr lang="ru-RU" sz="2400" dirty="0"/>
              <a:t> </a:t>
            </a:r>
            <a:r>
              <a:rPr lang="ru-RU" sz="2400" dirty="0" err="1">
                <a:solidFill>
                  <a:srgbClr val="FF0000"/>
                </a:solidFill>
              </a:rPr>
              <a:t>серйозне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порушення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медіатором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стандартів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застосовуються</a:t>
            </a:r>
            <a:r>
              <a:rPr lang="ru-RU" sz="2400" dirty="0"/>
              <a:t> до </a:t>
            </a:r>
            <a:r>
              <a:rPr lang="ru-RU" sz="2400" dirty="0" err="1"/>
              <a:t>медіатора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медіації</a:t>
            </a:r>
            <a:r>
              <a:rPr lang="ru-RU" sz="2400" dirty="0"/>
              <a:t>, та без такого </a:t>
            </a:r>
            <a:r>
              <a:rPr lang="ru-RU" sz="2400" dirty="0" err="1"/>
              <a:t>порушення</a:t>
            </a:r>
            <a:r>
              <a:rPr lang="ru-RU" sz="2400" dirty="0"/>
              <a:t> </a:t>
            </a:r>
            <a:r>
              <a:rPr lang="ru-RU" sz="2400" dirty="0" err="1"/>
              <a:t>ця</a:t>
            </a:r>
            <a:r>
              <a:rPr lang="ru-RU" sz="2400" dirty="0"/>
              <a:t> сторона не </a:t>
            </a:r>
            <a:r>
              <a:rPr lang="ru-RU" sz="2400" dirty="0" err="1"/>
              <a:t>уклала</a:t>
            </a:r>
            <a:r>
              <a:rPr lang="ru-RU" sz="2400" dirty="0"/>
              <a:t> б угоду про </a:t>
            </a:r>
            <a:r>
              <a:rPr lang="ru-RU" sz="2400" dirty="0" err="1"/>
              <a:t>врегулювання</a:t>
            </a:r>
            <a:r>
              <a:rPr lang="ru-RU" sz="2400" dirty="0"/>
              <a:t>; </a:t>
            </a:r>
            <a:r>
              <a:rPr lang="ru-RU" sz="2400" dirty="0" err="1"/>
              <a:t>або</a:t>
            </a:r>
            <a:endParaRPr lang="ru-RU" sz="2400" dirty="0"/>
          </a:p>
          <a:p>
            <a:r>
              <a:rPr lang="ru-RU" sz="2400" dirty="0"/>
              <a:t>•</a:t>
            </a:r>
            <a:r>
              <a:rPr lang="ru-RU" sz="2400" dirty="0" err="1"/>
              <a:t>медіатор</a:t>
            </a:r>
            <a:r>
              <a:rPr lang="ru-RU" sz="2400" dirty="0"/>
              <a:t> не </a:t>
            </a:r>
            <a:r>
              <a:rPr lang="ru-RU" sz="2400" dirty="0" err="1"/>
              <a:t>виконав</a:t>
            </a:r>
            <a:r>
              <a:rPr lang="ru-RU" sz="2400" dirty="0"/>
              <a:t> </a:t>
            </a:r>
            <a:r>
              <a:rPr lang="ru-RU" sz="2400" dirty="0" err="1"/>
              <a:t>обов’язку</a:t>
            </a:r>
            <a:r>
              <a:rPr lang="ru-RU" sz="2400" dirty="0"/>
              <a:t> </a:t>
            </a:r>
            <a:r>
              <a:rPr lang="ru-RU" sz="2400" dirty="0" err="1"/>
              <a:t>проінформувати</a:t>
            </a:r>
            <a:r>
              <a:rPr lang="ru-RU" sz="2400" dirty="0"/>
              <a:t> </a:t>
            </a:r>
            <a:r>
              <a:rPr lang="ru-RU" sz="2400" dirty="0" err="1"/>
              <a:t>сторони</a:t>
            </a:r>
            <a:r>
              <a:rPr lang="ru-RU" sz="2400" dirty="0"/>
              <a:t> про </a:t>
            </a:r>
            <a:r>
              <a:rPr lang="ru-RU" sz="2400" dirty="0" err="1"/>
              <a:t>обставини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викликають</a:t>
            </a:r>
            <a:r>
              <a:rPr lang="ru-RU" sz="2400" dirty="0"/>
              <a:t> </a:t>
            </a:r>
            <a:r>
              <a:rPr lang="ru-RU" sz="2400" dirty="0" err="1"/>
              <a:t>обґрунтовані</a:t>
            </a:r>
            <a:r>
              <a:rPr lang="ru-RU" sz="2400" dirty="0"/>
              <a:t> </a:t>
            </a:r>
            <a:r>
              <a:rPr lang="ru-RU" sz="2400" dirty="0" err="1">
                <a:solidFill>
                  <a:srgbClr val="FF0000"/>
                </a:solidFill>
              </a:rPr>
              <a:t>сумніви</a:t>
            </a:r>
            <a:r>
              <a:rPr lang="ru-RU" sz="2400" dirty="0">
                <a:solidFill>
                  <a:srgbClr val="FF0000"/>
                </a:solidFill>
              </a:rPr>
              <a:t> в </a:t>
            </a:r>
            <a:r>
              <a:rPr lang="ru-RU" sz="2400" dirty="0" err="1">
                <a:solidFill>
                  <a:srgbClr val="FF0000"/>
                </a:solidFill>
              </a:rPr>
              <a:t>його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неупередженості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або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незалежності</a:t>
            </a:r>
            <a:r>
              <a:rPr lang="ru-RU" sz="2400" dirty="0">
                <a:solidFill>
                  <a:srgbClr val="FF0000"/>
                </a:solidFill>
              </a:rPr>
              <a:t>, </a:t>
            </a:r>
            <a:r>
              <a:rPr lang="ru-RU" sz="2400" dirty="0" err="1"/>
              <a:t>що</a:t>
            </a:r>
            <a:r>
              <a:rPr lang="ru-RU" sz="2400" dirty="0"/>
              <a:t> мало </a:t>
            </a:r>
            <a:r>
              <a:rPr lang="ru-RU" sz="2400" dirty="0" err="1"/>
              <a:t>суттєвий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неналежний</a:t>
            </a:r>
            <a:r>
              <a:rPr lang="ru-RU" sz="2400" dirty="0"/>
              <a:t> </a:t>
            </a:r>
            <a:r>
              <a:rPr lang="ru-RU" sz="2400" dirty="0" err="1"/>
              <a:t>вплив</a:t>
            </a:r>
            <a:r>
              <a:rPr lang="ru-RU" sz="2400" dirty="0"/>
              <a:t> на одну </a:t>
            </a:r>
            <a:r>
              <a:rPr lang="ru-RU" sz="2400" dirty="0" err="1"/>
              <a:t>зі</a:t>
            </a:r>
            <a:r>
              <a:rPr lang="ru-RU" sz="2400" dirty="0"/>
              <a:t> </a:t>
            </a:r>
            <a:r>
              <a:rPr lang="ru-RU" sz="2400" dirty="0" err="1"/>
              <a:t>сторін</a:t>
            </a:r>
            <a:r>
              <a:rPr lang="ru-RU" sz="2400" dirty="0"/>
              <a:t>, і без такого </a:t>
            </a:r>
            <a:r>
              <a:rPr lang="ru-RU" sz="2400" dirty="0" err="1"/>
              <a:t>порушення</a:t>
            </a:r>
            <a:r>
              <a:rPr lang="ru-RU" sz="2400" dirty="0"/>
              <a:t> сторона не </a:t>
            </a:r>
            <a:r>
              <a:rPr lang="ru-RU" sz="2400" dirty="0" err="1"/>
              <a:t>уклала</a:t>
            </a:r>
            <a:r>
              <a:rPr lang="ru-RU" sz="2400" dirty="0"/>
              <a:t> б угоду про </a:t>
            </a:r>
            <a:r>
              <a:rPr lang="ru-RU" sz="2400" dirty="0" err="1"/>
              <a:t>врегулювання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0194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F7F8ED1-1B89-6445-A9F1-BE7F7BCE2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22070"/>
            <a:ext cx="8596668" cy="1227907"/>
          </a:xfrm>
        </p:spPr>
        <p:txBody>
          <a:bodyPr>
            <a:normAutofit/>
          </a:bodyPr>
          <a:lstStyle/>
          <a:p>
            <a:r>
              <a:rPr lang="ru-RU" dirty="0" err="1"/>
              <a:t>Варіанти</a:t>
            </a:r>
            <a:r>
              <a:rPr lang="ru-RU" dirty="0"/>
              <a:t> </a:t>
            </a:r>
            <a:r>
              <a:rPr lang="ru-RU" dirty="0" err="1"/>
              <a:t>імплементації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 err="1"/>
              <a:t>Місцеві</a:t>
            </a:r>
            <a:r>
              <a:rPr lang="ru-RU" dirty="0"/>
              <a:t> </a:t>
            </a:r>
            <a:r>
              <a:rPr lang="ru-RU" dirty="0" err="1"/>
              <a:t>загальні</a:t>
            </a:r>
            <a:r>
              <a:rPr lang="ru-RU" dirty="0"/>
              <a:t> суди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DF7AB3E-C67B-4144-B6E1-97F6642DE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Внесення</a:t>
            </a:r>
            <a:r>
              <a:rPr lang="ru-RU" b="1" dirty="0"/>
              <a:t> </a:t>
            </a:r>
            <a:r>
              <a:rPr lang="ru-RU" b="1" dirty="0" err="1"/>
              <a:t>змін</a:t>
            </a:r>
            <a:r>
              <a:rPr lang="ru-RU" b="1" dirty="0"/>
              <a:t> до ЦПК </a:t>
            </a:r>
            <a:r>
              <a:rPr lang="ru-RU" b="1" dirty="0" err="1"/>
              <a:t>України</a:t>
            </a:r>
            <a:r>
              <a:rPr lang="ru-RU" b="1" dirty="0"/>
              <a:t>:</a:t>
            </a:r>
            <a:endParaRPr lang="en-US" b="1" dirty="0"/>
          </a:p>
          <a:p>
            <a:r>
              <a:rPr lang="ru-RU" b="1" dirty="0" err="1"/>
              <a:t>Розділ</a:t>
            </a:r>
            <a:r>
              <a:rPr lang="ru-RU" b="1" dirty="0"/>
              <a:t> </a:t>
            </a:r>
            <a:r>
              <a:rPr lang="en-US" b="1" dirty="0"/>
              <a:t>IX </a:t>
            </a:r>
            <a:r>
              <a:rPr lang="en-US" dirty="0"/>
              <a:t/>
            </a:r>
            <a:br>
              <a:rPr lang="en-US" dirty="0"/>
            </a:br>
            <a:r>
              <a:rPr lang="ru-RU" b="1" dirty="0"/>
              <a:t>ВИЗНАННЯ ТА ВИКОНАННЯ РІШЕНЬ ІНОЗЕМНИХ СУДІВ, МІЖНАРОДНИХ КОМЕРЦІЙНИХ АРБІТРАЖІВ В УКРАЇНІ, НАДАННЯ ДОЗВОЛУ НА ПРИМУСОВЕ ВИКОНАННЯ РІШЕНЬ ТРЕТЕЙСЬКИХ СУДІВ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6317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595EC8A-040F-E146-A794-EFD79CE82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Варіанти</a:t>
            </a:r>
            <a:r>
              <a:rPr lang="ru-RU" dirty="0"/>
              <a:t> </a:t>
            </a:r>
            <a:r>
              <a:rPr lang="ru-RU" dirty="0" err="1"/>
              <a:t>імплементації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 err="1"/>
              <a:t>Апеляційні</a:t>
            </a:r>
            <a:r>
              <a:rPr lang="ru-RU" dirty="0"/>
              <a:t> </a:t>
            </a:r>
            <a:r>
              <a:rPr lang="ru-RU" dirty="0" err="1"/>
              <a:t>господарські</a:t>
            </a:r>
            <a:r>
              <a:rPr lang="ru-RU" dirty="0"/>
              <a:t> суди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0B777D6-2D97-1948-9B33-12BDDD7A3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до ГПК </a:t>
            </a:r>
            <a:r>
              <a:rPr lang="ru-RU" dirty="0" err="1"/>
              <a:t>України</a:t>
            </a:r>
            <a:endParaRPr lang="ru-RU" dirty="0"/>
          </a:p>
          <a:p>
            <a:r>
              <a:rPr lang="ru-RU" b="1" dirty="0" err="1"/>
              <a:t>Розділ</a:t>
            </a:r>
            <a:r>
              <a:rPr lang="ru-RU" b="1" dirty="0"/>
              <a:t> </a:t>
            </a:r>
            <a:r>
              <a:rPr lang="en-US" b="1" dirty="0"/>
              <a:t>II </a:t>
            </a:r>
            <a:r>
              <a:rPr lang="en-US" dirty="0"/>
              <a:t/>
            </a:r>
            <a:br>
              <a:rPr lang="en-US" dirty="0"/>
            </a:br>
            <a:r>
              <a:rPr lang="ru-RU" b="1" dirty="0"/>
              <a:t>НАКАЗНЕ ПРОВАДЖЕННЯ</a:t>
            </a:r>
            <a:endParaRPr lang="ru-RU" dirty="0"/>
          </a:p>
          <a:p>
            <a:endParaRPr lang="en-US" dirty="0"/>
          </a:p>
          <a:p>
            <a:r>
              <a:rPr lang="ru-RU" b="1" dirty="0"/>
              <a:t>Глава 10. </a:t>
            </a:r>
            <a:r>
              <a:rPr lang="ru-RU" b="1" dirty="0" err="1"/>
              <a:t>Розгляд</a:t>
            </a:r>
            <a:r>
              <a:rPr lang="ru-RU" b="1" dirty="0"/>
              <a:t> справ у порядку </a:t>
            </a:r>
            <a:r>
              <a:rPr lang="ru-RU" b="1" dirty="0" err="1"/>
              <a:t>спрощеного</a:t>
            </a:r>
            <a:r>
              <a:rPr lang="ru-RU" b="1" dirty="0"/>
              <a:t> </a:t>
            </a:r>
            <a:r>
              <a:rPr lang="ru-RU" b="1" dirty="0" err="1"/>
              <a:t>позовного</a:t>
            </a:r>
            <a:r>
              <a:rPr lang="ru-RU" b="1" dirty="0"/>
              <a:t> </a:t>
            </a:r>
            <a:r>
              <a:rPr lang="ru-RU" b="1" dirty="0" err="1"/>
              <a:t>провадження</a:t>
            </a: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7591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1CD829-DC06-904D-8721-A9B2FF3B3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Варіанти</a:t>
            </a:r>
            <a:r>
              <a:rPr lang="ru-RU" dirty="0"/>
              <a:t> </a:t>
            </a:r>
            <a:r>
              <a:rPr lang="ru-RU" dirty="0" err="1"/>
              <a:t>імплементації</a:t>
            </a:r>
            <a:r>
              <a:rPr lang="ru-RU" dirty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ru-RU" dirty="0" err="1"/>
              <a:t>Нотаріат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4C61F99-368C-F546-BD2D-9702D168E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до Закону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нотаріат</a:t>
            </a:r>
            <a:r>
              <a:rPr lang="ru-RU" dirty="0"/>
              <a:t>» </a:t>
            </a:r>
          </a:p>
          <a:p>
            <a:endParaRPr lang="ru-RU" dirty="0"/>
          </a:p>
          <a:p>
            <a:r>
              <a:rPr lang="ru-RU" b="1" dirty="0"/>
              <a:t>ГЛАВА 14.</a:t>
            </a:r>
            <a:r>
              <a:rPr lang="ru-RU" dirty="0"/>
              <a:t> ВЧИНЕННЯ ВИКОНАВЧИХ НАПИСІВ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758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70A5F28-E735-9249-B847-744C5921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9" y="222069"/>
            <a:ext cx="9051933" cy="1708331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/>
              <a:t>Інкорпорація</a:t>
            </a:r>
            <a:r>
              <a:rPr lang="ru-RU" sz="2800" dirty="0"/>
              <a:t> </a:t>
            </a:r>
            <a:r>
              <a:rPr lang="ru-RU" sz="2800" dirty="0" err="1"/>
              <a:t>положень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Модельного Закону ЮНСІТРАЛ </a:t>
            </a:r>
            <a:br>
              <a:rPr lang="ru-RU" sz="2800" dirty="0"/>
            </a:br>
            <a:r>
              <a:rPr lang="ru-RU" sz="2800" dirty="0"/>
              <a:t>про </a:t>
            </a:r>
            <a:r>
              <a:rPr lang="ru-RU" sz="2800" dirty="0" err="1"/>
              <a:t>міжнародну</a:t>
            </a:r>
            <a:r>
              <a:rPr lang="ru-RU" sz="2800" dirty="0"/>
              <a:t> </a:t>
            </a:r>
            <a:r>
              <a:rPr lang="ru-RU" sz="2800" dirty="0" err="1"/>
              <a:t>комерційну</a:t>
            </a:r>
            <a:r>
              <a:rPr lang="ru-RU" sz="2800" dirty="0"/>
              <a:t> </a:t>
            </a:r>
            <a:r>
              <a:rPr lang="ru-RU" sz="2800" dirty="0" err="1"/>
              <a:t>медіацію</a:t>
            </a:r>
            <a:r>
              <a:rPr lang="ru-RU" sz="2800" dirty="0"/>
              <a:t> та </a:t>
            </a:r>
            <a:r>
              <a:rPr lang="ru-RU" sz="2800" dirty="0" err="1"/>
              <a:t>міжнародні</a:t>
            </a:r>
            <a:r>
              <a:rPr lang="ru-RU" sz="2800" dirty="0"/>
              <a:t> угоди, </a:t>
            </a:r>
            <a:r>
              <a:rPr lang="ru-RU" sz="2800" dirty="0" err="1"/>
              <a:t>укладені</a:t>
            </a:r>
            <a:r>
              <a:rPr lang="ru-RU" sz="2800" dirty="0"/>
              <a:t> за результатами </a:t>
            </a:r>
            <a:r>
              <a:rPr lang="ru-RU" sz="2800" dirty="0" err="1"/>
              <a:t>медіації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2295A80-DA45-2842-8F55-9ED4D6DEC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004457"/>
            <a:ext cx="8596668" cy="3036905"/>
          </a:xfrm>
        </p:spPr>
        <p:txBody>
          <a:bodyPr/>
          <a:lstStyle/>
          <a:p>
            <a:r>
              <a:rPr lang="ru-RU" dirty="0" err="1"/>
              <a:t>Стаття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дефініцій</a:t>
            </a:r>
            <a:endParaRPr lang="ru-RU" dirty="0"/>
          </a:p>
          <a:p>
            <a:r>
              <a:rPr lang="ru-RU" dirty="0" err="1"/>
              <a:t>Стаття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до </a:t>
            </a:r>
            <a:r>
              <a:rPr lang="ru-RU" dirty="0" err="1"/>
              <a:t>угод</a:t>
            </a:r>
            <a:r>
              <a:rPr lang="ru-RU" dirty="0"/>
              <a:t> за результатами </a:t>
            </a:r>
            <a:r>
              <a:rPr lang="ru-RU" dirty="0" err="1"/>
              <a:t>медіації</a:t>
            </a:r>
            <a:endParaRPr lang="ru-RU" dirty="0"/>
          </a:p>
          <a:p>
            <a:r>
              <a:rPr lang="ru-RU" dirty="0" err="1"/>
              <a:t>Стаття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підстав</a:t>
            </a:r>
            <a:r>
              <a:rPr lang="ru-RU" dirty="0"/>
              <a:t> </a:t>
            </a:r>
            <a:r>
              <a:rPr lang="ru-RU" dirty="0" err="1"/>
              <a:t>відмови</a:t>
            </a:r>
            <a:r>
              <a:rPr lang="ru-RU" dirty="0"/>
              <a:t> </a:t>
            </a:r>
            <a:r>
              <a:rPr lang="ru-RU"/>
              <a:t>приведення </a:t>
            </a:r>
            <a:r>
              <a:rPr lang="ru-RU" dirty="0"/>
              <a:t>у </a:t>
            </a:r>
            <a:r>
              <a:rPr lang="ru-RU" dirty="0" err="1"/>
              <a:t>виконання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7270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E5D7B0-B275-D34D-A92C-E386F4F56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Мета </a:t>
            </a:r>
            <a:r>
              <a:rPr lang="ru-RU" dirty="0" err="1"/>
              <a:t>Сінгапурської</a:t>
            </a:r>
            <a:r>
              <a:rPr lang="ru-RU" dirty="0"/>
              <a:t> </a:t>
            </a:r>
            <a:r>
              <a:rPr lang="ru-RU" dirty="0" err="1"/>
              <a:t>Конвенції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00FE0D2-6A74-D147-A4A2-A75818021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ефективні</a:t>
            </a:r>
            <a:r>
              <a:rPr lang="ru-RU" dirty="0"/>
              <a:t> </a:t>
            </a:r>
            <a:r>
              <a:rPr lang="ru-RU" dirty="0" err="1"/>
              <a:t>механізми</a:t>
            </a:r>
            <a:r>
              <a:rPr lang="ru-RU" dirty="0"/>
              <a:t> </a:t>
            </a:r>
            <a:r>
              <a:rPr lang="ru-RU" dirty="0" err="1"/>
              <a:t>приведення</a:t>
            </a:r>
            <a:r>
              <a:rPr lang="ru-RU" dirty="0"/>
              <a:t> у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угод</a:t>
            </a:r>
            <a:r>
              <a:rPr lang="ru-RU" dirty="0"/>
              <a:t> за результатами </a:t>
            </a:r>
            <a:r>
              <a:rPr lang="ru-RU" dirty="0" err="1"/>
              <a:t>медіації</a:t>
            </a:r>
            <a:endParaRPr lang="ru-RU" dirty="0"/>
          </a:p>
          <a:p>
            <a:endParaRPr lang="ru-RU" dirty="0"/>
          </a:p>
          <a:p>
            <a:r>
              <a:rPr lang="ru-RU" dirty="0" err="1"/>
              <a:t>Підвищити</a:t>
            </a:r>
            <a:r>
              <a:rPr lang="ru-RU" dirty="0"/>
              <a:t> </a:t>
            </a:r>
            <a:r>
              <a:rPr lang="ru-RU" dirty="0" err="1"/>
              <a:t>затребуваність</a:t>
            </a:r>
            <a:r>
              <a:rPr lang="ru-RU" dirty="0"/>
              <a:t> </a:t>
            </a:r>
            <a:r>
              <a:rPr lang="ru-RU" dirty="0" err="1"/>
              <a:t>медіації</a:t>
            </a:r>
            <a:r>
              <a:rPr lang="ru-RU" dirty="0"/>
              <a:t> у </a:t>
            </a:r>
            <a:r>
              <a:rPr lang="ru-RU" dirty="0" err="1"/>
              <a:t>комерційних</a:t>
            </a:r>
            <a:r>
              <a:rPr lang="ru-RU" dirty="0"/>
              <a:t> спорах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6025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AD650E-BD4A-2445-922B-E0D3BB831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Існуючі</a:t>
            </a:r>
            <a:r>
              <a:rPr lang="ru-RU" dirty="0"/>
              <a:t> </a:t>
            </a:r>
            <a:r>
              <a:rPr lang="ru-RU" dirty="0" err="1"/>
              <a:t>механізми</a:t>
            </a:r>
            <a:r>
              <a:rPr lang="ru-RU" dirty="0"/>
              <a:t> </a:t>
            </a:r>
            <a:r>
              <a:rPr lang="ru-RU" dirty="0" err="1"/>
              <a:t>приведення</a:t>
            </a:r>
            <a:r>
              <a:rPr lang="ru-RU" dirty="0"/>
              <a:t> у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угод</a:t>
            </a:r>
            <a:r>
              <a:rPr lang="ru-RU" dirty="0"/>
              <a:t> за результатами </a:t>
            </a:r>
            <a:r>
              <a:rPr lang="ru-RU" dirty="0" err="1"/>
              <a:t>медіаціі</a:t>
            </a:r>
            <a:r>
              <a:rPr lang="ru-RU" dirty="0"/>
              <a:t>̈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69F9818-2000-E744-A764-4872A457F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000" dirty="0"/>
              <a:t>застосування загальних норм цивільного права і надання угоді статусу цивільно-правового правочину (США, Великобританія);</a:t>
            </a:r>
          </a:p>
          <a:p>
            <a:r>
              <a:rPr lang="uk-UA" sz="2000" dirty="0"/>
              <a:t>надання угоді статусу судового рішення («</a:t>
            </a:r>
            <a:r>
              <a:rPr lang="uk-UA" sz="2000" dirty="0" err="1"/>
              <a:t>омологація</a:t>
            </a:r>
            <a:r>
              <a:rPr lang="uk-UA" sz="2000" dirty="0"/>
              <a:t> угоди за результатами медіації» (Швейцарія)</a:t>
            </a:r>
          </a:p>
          <a:p>
            <a:r>
              <a:rPr lang="uk-UA" sz="2000" dirty="0"/>
              <a:t>надання угоді статусу арбітражного рішення (Південна Корея, окремі штати США, правила медіації̈ Стокгольмської торгово-промислової палати).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40616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25742E-DEA3-044D-AED3-4F94397E2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Сфера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 err="1"/>
              <a:t>Сінгапурської</a:t>
            </a:r>
            <a:r>
              <a:rPr lang="ru-RU" dirty="0"/>
              <a:t> </a:t>
            </a:r>
            <a:r>
              <a:rPr lang="ru-RU" dirty="0" err="1"/>
              <a:t>Конвенції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9598B43-30B0-1942-84E7-39A62681E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Згідно ст.3 застосовується до угоди, що є результатом медіації, та укладена в письмовій формі сторонами для вирішення комерційного спору, який на момент його укладення є міжнародним, оскільки: </a:t>
            </a:r>
          </a:p>
          <a:p>
            <a:r>
              <a:rPr lang="uk-UA" dirty="0"/>
              <a:t>(</a:t>
            </a:r>
            <a:r>
              <a:rPr lang="uk-UA" i="1" dirty="0" err="1"/>
              <a:t>a</a:t>
            </a:r>
            <a:r>
              <a:rPr lang="uk-UA" dirty="0"/>
              <a:t>) щонайменше, дві сторони угоди здійснюють комерційну діяльність у різних державах; або </a:t>
            </a:r>
          </a:p>
          <a:p>
            <a:r>
              <a:rPr lang="uk-UA" dirty="0"/>
              <a:t>(</a:t>
            </a:r>
            <a:r>
              <a:rPr lang="uk-UA" i="1" dirty="0" err="1"/>
              <a:t>b</a:t>
            </a:r>
            <a:r>
              <a:rPr lang="uk-UA" dirty="0"/>
              <a:t>) держава, в якій сторони угоди здійснюють комерційну діяльність, є відмінною від: </a:t>
            </a:r>
          </a:p>
          <a:p>
            <a:r>
              <a:rPr lang="uk-UA" dirty="0"/>
              <a:t>(</a:t>
            </a:r>
            <a:r>
              <a:rPr lang="uk-UA" i="1" dirty="0"/>
              <a:t>i</a:t>
            </a:r>
            <a:r>
              <a:rPr lang="uk-UA" dirty="0"/>
              <a:t>) держави, в якій виконується істотна частина зобов’язань згідно з угодою; або </a:t>
            </a:r>
          </a:p>
          <a:p>
            <a:r>
              <a:rPr lang="uk-UA" dirty="0"/>
              <a:t>(</a:t>
            </a:r>
            <a:r>
              <a:rPr lang="uk-UA" i="1" dirty="0"/>
              <a:t>ii</a:t>
            </a:r>
            <a:r>
              <a:rPr lang="uk-UA" dirty="0"/>
              <a:t>) держави, з якою найбільш тісно пов’язаний предмет угоди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0111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3D3BB8-66CD-714F-BC5D-E39F0E86D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/>
              <a:t>Виключення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Сінгапурської</a:t>
            </a:r>
            <a:r>
              <a:rPr lang="ru-RU" dirty="0"/>
              <a:t> </a:t>
            </a:r>
            <a:r>
              <a:rPr lang="ru-RU" dirty="0" err="1"/>
              <a:t>Конвенції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E9550D6-81FA-FE41-86EE-DF3EECF50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угоди, </a:t>
            </a:r>
            <a:r>
              <a:rPr lang="ru-RU" dirty="0" err="1"/>
              <a:t>укладені</a:t>
            </a:r>
            <a:r>
              <a:rPr lang="ru-RU" dirty="0"/>
              <a:t> у спорах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приватних</a:t>
            </a:r>
            <a:r>
              <a:rPr lang="ru-RU" dirty="0"/>
              <a:t>, </a:t>
            </a:r>
            <a:r>
              <a:rPr lang="ru-RU" dirty="0" err="1"/>
              <a:t>сімейних</a:t>
            </a:r>
            <a:r>
              <a:rPr lang="ru-RU" dirty="0"/>
              <a:t> та </a:t>
            </a:r>
            <a:r>
              <a:rPr lang="ru-RU" dirty="0" err="1"/>
              <a:t>домашніх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у спорах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сімейного</a:t>
            </a:r>
            <a:r>
              <a:rPr lang="ru-RU" dirty="0"/>
              <a:t>, </a:t>
            </a:r>
            <a:r>
              <a:rPr lang="ru-RU" dirty="0" err="1"/>
              <a:t>спадкового</a:t>
            </a:r>
            <a:r>
              <a:rPr lang="ru-RU" dirty="0"/>
              <a:t> та трудового права. </a:t>
            </a:r>
          </a:p>
          <a:p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</a:t>
            </a:r>
            <a:r>
              <a:rPr lang="ru-RU" dirty="0" err="1"/>
              <a:t>Конвенціі</a:t>
            </a:r>
            <a:r>
              <a:rPr lang="ru-RU" dirty="0"/>
              <a:t>̈ не </a:t>
            </a:r>
            <a:r>
              <a:rPr lang="ru-RU" dirty="0" err="1"/>
              <a:t>підпадатимуть</a:t>
            </a:r>
            <a:r>
              <a:rPr lang="ru-RU" dirty="0"/>
              <a:t> </a:t>
            </a:r>
            <a:r>
              <a:rPr lang="en-US" dirty="0"/>
              <a:t>(a) </a:t>
            </a:r>
            <a:r>
              <a:rPr lang="ru-RU" dirty="0"/>
              <a:t>угоди, </a:t>
            </a:r>
            <a:endParaRPr lang="en-US" dirty="0"/>
          </a:p>
          <a:p>
            <a:r>
              <a:rPr lang="ru-RU" dirty="0"/>
              <a:t>(</a:t>
            </a:r>
            <a:r>
              <a:rPr lang="ru-RU" i="1" dirty="0"/>
              <a:t>і</a:t>
            </a:r>
            <a:r>
              <a:rPr lang="ru-RU" dirty="0"/>
              <a:t>)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затверджені</a:t>
            </a:r>
            <a:r>
              <a:rPr lang="ru-RU" dirty="0"/>
              <a:t> судом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укладені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судового </a:t>
            </a:r>
            <a:r>
              <a:rPr lang="ru-RU" dirty="0" err="1"/>
              <a:t>розгляду</a:t>
            </a:r>
            <a:r>
              <a:rPr lang="ru-RU" dirty="0"/>
              <a:t>;</a:t>
            </a:r>
            <a:endParaRPr lang="en-US" dirty="0"/>
          </a:p>
          <a:p>
            <a:r>
              <a:rPr lang="ru-RU" dirty="0"/>
              <a:t> (</a:t>
            </a:r>
            <a:r>
              <a:rPr lang="ru-RU" i="1" dirty="0" err="1"/>
              <a:t>іі</a:t>
            </a:r>
            <a:r>
              <a:rPr lang="ru-RU" dirty="0"/>
              <a:t>)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приведені</a:t>
            </a:r>
            <a:r>
              <a:rPr lang="ru-RU" dirty="0"/>
              <a:t> у </a:t>
            </a:r>
            <a:r>
              <a:rPr lang="ru-RU" dirty="0" err="1"/>
              <a:t>виконання</a:t>
            </a:r>
            <a:r>
              <a:rPr lang="ru-RU" dirty="0"/>
              <a:t> як </a:t>
            </a:r>
            <a:r>
              <a:rPr lang="ru-RU" dirty="0" err="1"/>
              <a:t>судове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у </a:t>
            </a:r>
            <a:r>
              <a:rPr lang="ru-RU" dirty="0" err="1"/>
              <a:t>державі</a:t>
            </a:r>
            <a:r>
              <a:rPr lang="ru-RU" dirty="0"/>
              <a:t>, де суд </a:t>
            </a:r>
            <a:r>
              <a:rPr lang="ru-RU" dirty="0" err="1"/>
              <a:t>розташовании</a:t>
            </a:r>
            <a:r>
              <a:rPr lang="ru-RU" dirty="0"/>
              <a:t>̆; </a:t>
            </a:r>
            <a:endParaRPr lang="en-US" dirty="0"/>
          </a:p>
          <a:p>
            <a:r>
              <a:rPr lang="ru-RU" dirty="0"/>
              <a:t>(</a:t>
            </a:r>
            <a:r>
              <a:rPr lang="en-US" i="1" dirty="0"/>
              <a:t>b</a:t>
            </a:r>
            <a:r>
              <a:rPr lang="en-US" dirty="0"/>
              <a:t>)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статус </a:t>
            </a:r>
            <a:r>
              <a:rPr lang="ru-RU" dirty="0" err="1"/>
              <a:t>арбітражного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799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D29F84-FED7-034A-B317-A9F01C327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112B71A-6CDD-8546-9FFB-2E572739B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400" dirty="0" err="1"/>
              <a:t>Конвенція</a:t>
            </a:r>
            <a:r>
              <a:rPr lang="ru-RU" sz="2400" dirty="0"/>
              <a:t> </a:t>
            </a:r>
            <a:r>
              <a:rPr lang="ru-RU" sz="2400" dirty="0" err="1"/>
              <a:t>передбачає</a:t>
            </a:r>
            <a:endParaRPr lang="ru-RU" sz="2400" dirty="0"/>
          </a:p>
          <a:p>
            <a:pPr marL="0" indent="0" algn="ctr">
              <a:buNone/>
            </a:pPr>
            <a:r>
              <a:rPr lang="ru-RU" sz="2400" dirty="0" err="1"/>
              <a:t>обов’язок</a:t>
            </a:r>
            <a:r>
              <a:rPr lang="ru-RU" sz="2400" dirty="0"/>
              <a:t> держав-</a:t>
            </a:r>
            <a:r>
              <a:rPr lang="ru-RU" sz="2400" dirty="0" err="1"/>
              <a:t>сторін</a:t>
            </a:r>
            <a:r>
              <a:rPr lang="ru-RU" sz="2400" dirty="0"/>
              <a:t> </a:t>
            </a:r>
            <a:r>
              <a:rPr lang="ru-RU" sz="2400" dirty="0" err="1"/>
              <a:t>Конвенціі</a:t>
            </a:r>
            <a:r>
              <a:rPr lang="ru-RU" sz="2400" dirty="0"/>
              <a:t>̈ </a:t>
            </a:r>
          </a:p>
          <a:p>
            <a:pPr marL="0" indent="0" algn="ctr">
              <a:buNone/>
            </a:pPr>
            <a:r>
              <a:rPr lang="ru-RU" sz="2400" dirty="0" err="1"/>
              <a:t>приводити</a:t>
            </a:r>
            <a:r>
              <a:rPr lang="ru-RU" sz="2400" dirty="0"/>
              <a:t> у </a:t>
            </a:r>
            <a:r>
              <a:rPr lang="ru-RU" sz="2400" dirty="0" err="1"/>
              <a:t>виконання</a:t>
            </a:r>
            <a:r>
              <a:rPr lang="ru-RU" sz="2400" dirty="0"/>
              <a:t> угоди</a:t>
            </a:r>
            <a:r>
              <a:rPr lang="en-US" sz="2400" dirty="0"/>
              <a:t> </a:t>
            </a:r>
            <a:r>
              <a:rPr lang="ru-RU" sz="2400" dirty="0"/>
              <a:t>за результатами </a:t>
            </a:r>
          </a:p>
          <a:p>
            <a:pPr marL="0" indent="0" algn="ctr">
              <a:buNone/>
            </a:pPr>
            <a:r>
              <a:rPr lang="ru-RU" sz="2400" dirty="0" err="1"/>
              <a:t>згідно</a:t>
            </a:r>
            <a:r>
              <a:rPr lang="ru-RU" sz="2400" dirty="0"/>
              <a:t> з </a:t>
            </a:r>
            <a:r>
              <a:rPr lang="ru-RU" sz="2400" dirty="0" err="1"/>
              <a:t>національним</a:t>
            </a:r>
            <a:r>
              <a:rPr lang="ru-RU" sz="2400" dirty="0"/>
              <a:t> </a:t>
            </a:r>
            <a:r>
              <a:rPr lang="ru-RU" sz="2400" dirty="0" err="1"/>
              <a:t>процесуальним</a:t>
            </a:r>
            <a:r>
              <a:rPr lang="ru-RU" sz="2400" dirty="0"/>
              <a:t> правом та </a:t>
            </a:r>
            <a:r>
              <a:rPr lang="ru-RU" sz="2400" dirty="0" err="1"/>
              <a:t>відповідно</a:t>
            </a:r>
            <a:r>
              <a:rPr lang="ru-RU" sz="2400" dirty="0"/>
              <a:t> до умов, </a:t>
            </a:r>
            <a:r>
              <a:rPr lang="ru-RU" sz="2400" dirty="0" err="1"/>
              <a:t>передбачених</a:t>
            </a:r>
            <a:r>
              <a:rPr lang="ru-RU" sz="2400" dirty="0"/>
              <a:t> </a:t>
            </a:r>
            <a:r>
              <a:rPr lang="ru-RU" sz="2400" dirty="0" err="1"/>
              <a:t>Конвенцією</a:t>
            </a:r>
            <a:r>
              <a:rPr lang="ru-RU" sz="2400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3383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171984-5E96-FB4E-A377-B5C940746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F87D8A8D-3860-C344-AC6E-F1AC1299BB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062" y="875211"/>
            <a:ext cx="8993367" cy="5388883"/>
          </a:xfrm>
        </p:spPr>
      </p:pic>
    </p:spTree>
    <p:extLst>
      <p:ext uri="{BB962C8B-B14F-4D97-AF65-F5344CB8AC3E}">
        <p14:creationId xmlns:p14="http://schemas.microsoft.com/office/powerpoint/2010/main" val="2503536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50FFA0-F9A9-8542-B284-F10D24F29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9600"/>
            <a:ext cx="9274002" cy="1166949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/>
              <a:t>Підтвердження</a:t>
            </a:r>
            <a:r>
              <a:rPr lang="ru-RU" sz="3200" dirty="0"/>
              <a:t> факту </a:t>
            </a:r>
            <a:r>
              <a:rPr lang="ru-RU" sz="3200" dirty="0" err="1"/>
              <a:t>проведення</a:t>
            </a:r>
            <a:r>
              <a:rPr lang="ru-RU" sz="3200" dirty="0"/>
              <a:t> </a:t>
            </a:r>
            <a:r>
              <a:rPr lang="ru-RU" sz="3200" dirty="0" err="1"/>
              <a:t>медіаціі</a:t>
            </a:r>
            <a:r>
              <a:rPr lang="ru-RU" sz="3200" dirty="0"/>
              <a:t>̈: </a:t>
            </a:r>
            <a:br>
              <a:rPr lang="ru-RU" sz="3200" dirty="0"/>
            </a:br>
            <a:r>
              <a:rPr lang="ru-RU" sz="3200" dirty="0" err="1"/>
              <a:t>вимоги</a:t>
            </a:r>
            <a:r>
              <a:rPr lang="ru-RU" sz="3200" dirty="0"/>
              <a:t> до угоди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C929B6C-4017-534E-9A6B-00FFE3F5E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Підписи сторін;</a:t>
            </a:r>
          </a:p>
          <a:p>
            <a:r>
              <a:rPr lang="uk-UA" dirty="0"/>
              <a:t>підтвердження того, що угоду укладено за результатами медіації:</a:t>
            </a:r>
          </a:p>
          <a:p>
            <a:pPr marL="0" indent="0">
              <a:buNone/>
            </a:pPr>
            <a:r>
              <a:rPr lang="uk-UA" dirty="0"/>
              <a:t>• (i) підпис медіатора на угоді;</a:t>
            </a:r>
          </a:p>
          <a:p>
            <a:pPr marL="0" indent="0">
              <a:buNone/>
            </a:pPr>
            <a:r>
              <a:rPr lang="uk-UA" dirty="0"/>
              <a:t>• (ii) документ, підписаний медіатором, із зазначенням того, що медіацію було проведено;</a:t>
            </a:r>
          </a:p>
          <a:p>
            <a:pPr marL="0" indent="0">
              <a:buNone/>
            </a:pPr>
            <a:r>
              <a:rPr lang="uk-UA" dirty="0"/>
              <a:t>• (iii) підтвердження організації, яка забезпечувала проведення</a:t>
            </a:r>
          </a:p>
          <a:p>
            <a:pPr marL="0" indent="0">
              <a:buNone/>
            </a:pPr>
            <a:r>
              <a:rPr lang="uk-UA" dirty="0"/>
              <a:t>медіації; або</a:t>
            </a:r>
          </a:p>
          <a:p>
            <a:pPr marL="0" indent="0">
              <a:buNone/>
            </a:pPr>
            <a:r>
              <a:rPr lang="uk-UA" dirty="0"/>
              <a:t>• (iv) за відсутності (i), (ii) або (iii) – будь-яке інше підтвердження, прийнятне для компетентного органу</a:t>
            </a:r>
          </a:p>
        </p:txBody>
      </p:sp>
    </p:spTree>
    <p:extLst>
      <p:ext uri="{BB962C8B-B14F-4D97-AF65-F5344CB8AC3E}">
        <p14:creationId xmlns:p14="http://schemas.microsoft.com/office/powerpoint/2010/main" val="1234578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5EBCA8-9EDB-5346-BFAC-32F2AD8F3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Підстави</a:t>
            </a:r>
            <a:r>
              <a:rPr lang="ru-RU" dirty="0"/>
              <a:t> для </a:t>
            </a:r>
            <a:r>
              <a:rPr lang="ru-RU" dirty="0" err="1"/>
              <a:t>відмови</a:t>
            </a:r>
            <a:r>
              <a:rPr lang="ru-RU" dirty="0"/>
              <a:t> у </a:t>
            </a:r>
            <a:r>
              <a:rPr lang="ru-RU" dirty="0" err="1"/>
              <a:t>виконанні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AD63ED8-2789-BB4B-89FB-01D77344E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Сторона угоди </a:t>
            </a:r>
            <a:r>
              <a:rPr lang="ru-RU" sz="2400" dirty="0" err="1"/>
              <a:t>була</a:t>
            </a:r>
            <a:r>
              <a:rPr lang="ru-RU" sz="2400" dirty="0"/>
              <a:t> </a:t>
            </a:r>
            <a:r>
              <a:rPr lang="ru-RU" sz="2400" dirty="0" err="1"/>
              <a:t>певною</a:t>
            </a:r>
            <a:r>
              <a:rPr lang="ru-RU" sz="2400" dirty="0"/>
              <a:t> </a:t>
            </a:r>
            <a:r>
              <a:rPr lang="ru-RU" sz="2400" dirty="0" err="1"/>
              <a:t>мірою</a:t>
            </a:r>
            <a:r>
              <a:rPr lang="ru-RU" sz="2400" dirty="0"/>
              <a:t> </a:t>
            </a:r>
            <a:r>
              <a:rPr lang="ru-RU" sz="2400" dirty="0" err="1"/>
              <a:t>недієздатна</a:t>
            </a:r>
            <a:endParaRPr lang="ru-RU" sz="2400" dirty="0"/>
          </a:p>
          <a:p>
            <a:r>
              <a:rPr lang="ru-RU" sz="2400" dirty="0">
                <a:solidFill>
                  <a:srgbClr val="FF0000"/>
                </a:solidFill>
              </a:rPr>
              <a:t>Угода</a:t>
            </a:r>
            <a:r>
              <a:rPr lang="ru-RU" sz="2400" dirty="0"/>
              <a:t> </a:t>
            </a:r>
            <a:r>
              <a:rPr lang="ru-RU" sz="2400" dirty="0" err="1"/>
              <a:t>є</a:t>
            </a:r>
            <a:r>
              <a:rPr lang="ru-RU" sz="2400" dirty="0"/>
              <a:t> </a:t>
            </a:r>
            <a:r>
              <a:rPr lang="ru-RU" sz="2400" dirty="0" err="1"/>
              <a:t>нікчемною</a:t>
            </a:r>
            <a:r>
              <a:rPr lang="ru-RU" sz="2400" dirty="0"/>
              <a:t>, </a:t>
            </a:r>
            <a:r>
              <a:rPr lang="ru-RU" sz="2400" dirty="0" err="1"/>
              <a:t>недійсною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не </a:t>
            </a:r>
            <a:r>
              <a:rPr lang="ru-RU" sz="2400" dirty="0" err="1"/>
              <a:t>може</a:t>
            </a:r>
            <a:r>
              <a:rPr lang="ru-RU" sz="2400" dirty="0"/>
              <a:t> бути </a:t>
            </a:r>
            <a:r>
              <a:rPr lang="ru-RU" sz="2400" dirty="0" err="1"/>
              <a:t>виконана</a:t>
            </a:r>
            <a:r>
              <a:rPr lang="ru-RU" sz="2400" dirty="0"/>
              <a:t> за правом, </a:t>
            </a:r>
            <a:r>
              <a:rPr lang="ru-RU" sz="2400" dirty="0" err="1"/>
              <a:t>обраним</a:t>
            </a:r>
            <a:r>
              <a:rPr lang="ru-RU" sz="2400" dirty="0"/>
              <a:t> сторонами (</a:t>
            </a:r>
            <a:r>
              <a:rPr lang="ru-RU" sz="2400" dirty="0" err="1"/>
              <a:t>або</a:t>
            </a:r>
            <a:r>
              <a:rPr lang="ru-RU" sz="2400" dirty="0"/>
              <a:t> судом) (</a:t>
            </a:r>
            <a:r>
              <a:rPr lang="en-US" sz="2400" dirty="0" err="1"/>
              <a:t>i</a:t>
            </a:r>
            <a:r>
              <a:rPr lang="ru-RU" sz="2400" dirty="0"/>
              <a:t>і) не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обов'язкової</a:t>
            </a:r>
            <a:r>
              <a:rPr lang="ru-RU" sz="2400" dirty="0"/>
              <a:t> </a:t>
            </a:r>
            <a:r>
              <a:rPr lang="ru-RU" sz="2400" dirty="0" err="1"/>
              <a:t>сили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не </a:t>
            </a:r>
            <a:r>
              <a:rPr lang="ru-RU" sz="2400" dirty="0" err="1"/>
              <a:t>є</a:t>
            </a:r>
            <a:r>
              <a:rPr lang="ru-RU" sz="2400" dirty="0"/>
              <a:t> остаточною </a:t>
            </a:r>
            <a:r>
              <a:rPr lang="ru-RU" sz="2400" dirty="0" err="1"/>
              <a:t>згідно</a:t>
            </a:r>
            <a:r>
              <a:rPr lang="ru-RU" sz="2400" dirty="0"/>
              <a:t> з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умовами</a:t>
            </a:r>
            <a:r>
              <a:rPr lang="ru-RU" sz="2400" dirty="0"/>
              <a:t>; (</a:t>
            </a:r>
            <a:r>
              <a:rPr lang="en-US" sz="2400" dirty="0"/>
              <a:t>iii) </a:t>
            </a:r>
            <a:r>
              <a:rPr lang="ru-RU" sz="2400" dirty="0" err="1"/>
              <a:t>була</a:t>
            </a:r>
            <a:r>
              <a:rPr lang="ru-RU" sz="2400" dirty="0"/>
              <a:t> в </a:t>
            </a:r>
            <a:r>
              <a:rPr lang="ru-RU" sz="2400" dirty="0" err="1"/>
              <a:t>подальшому</a:t>
            </a:r>
            <a:r>
              <a:rPr lang="ru-RU" sz="2400" dirty="0"/>
              <a:t> </a:t>
            </a:r>
            <a:r>
              <a:rPr lang="ru-RU" sz="2400" dirty="0" err="1"/>
              <a:t>змінена</a:t>
            </a:r>
            <a:r>
              <a:rPr lang="ru-RU" sz="2400" dirty="0"/>
              <a:t>;</a:t>
            </a:r>
          </a:p>
          <a:p>
            <a:r>
              <a:rPr lang="ru-RU" sz="2400" dirty="0" err="1">
                <a:solidFill>
                  <a:srgbClr val="FF0000"/>
                </a:solidFill>
              </a:rPr>
              <a:t>зобов’язання</a:t>
            </a:r>
            <a:r>
              <a:rPr lang="ru-RU" sz="2400" dirty="0">
                <a:solidFill>
                  <a:srgbClr val="FF0000"/>
                </a:solidFill>
              </a:rPr>
              <a:t>, </a:t>
            </a:r>
            <a:r>
              <a:rPr lang="ru-RU" sz="2400" dirty="0" err="1">
                <a:solidFill>
                  <a:srgbClr val="FF0000"/>
                </a:solidFill>
              </a:rPr>
              <a:t>закріплені</a:t>
            </a:r>
            <a:r>
              <a:rPr lang="ru-RU" sz="2400" dirty="0">
                <a:solidFill>
                  <a:srgbClr val="FF0000"/>
                </a:solidFill>
              </a:rPr>
              <a:t> в </a:t>
            </a:r>
            <a:r>
              <a:rPr lang="ru-RU" sz="2400" dirty="0" err="1">
                <a:solidFill>
                  <a:srgbClr val="FF0000"/>
                </a:solidFill>
              </a:rPr>
              <a:t>угоді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/>
              <a:t>було</a:t>
            </a:r>
            <a:r>
              <a:rPr lang="ru-RU" sz="2400" dirty="0"/>
              <a:t> </a:t>
            </a:r>
            <a:r>
              <a:rPr lang="ru-RU" sz="2400" dirty="0" err="1"/>
              <a:t>виконано</a:t>
            </a:r>
            <a:r>
              <a:rPr lang="ru-RU" sz="2400" dirty="0"/>
              <a:t>;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є</a:t>
            </a:r>
            <a:r>
              <a:rPr lang="ru-RU" sz="2400" dirty="0"/>
              <a:t> </a:t>
            </a:r>
            <a:r>
              <a:rPr lang="ru-RU" sz="2400" dirty="0" err="1"/>
              <a:t>нечіткими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незрозумілими</a:t>
            </a:r>
            <a:r>
              <a:rPr lang="ru-RU" sz="2400" dirty="0"/>
              <a:t>;</a:t>
            </a:r>
          </a:p>
          <a:p>
            <a:r>
              <a:rPr lang="ru-RU" sz="2400" dirty="0" err="1"/>
              <a:t>виконання</a:t>
            </a:r>
            <a:r>
              <a:rPr lang="ru-RU" sz="2400" dirty="0"/>
              <a:t> буде </a:t>
            </a:r>
            <a:r>
              <a:rPr lang="ru-RU" sz="2400" dirty="0" err="1"/>
              <a:t>суперечити</a:t>
            </a:r>
            <a:r>
              <a:rPr lang="ru-RU" sz="2400" dirty="0"/>
              <a:t> </a:t>
            </a:r>
            <a:r>
              <a:rPr lang="ru-RU" sz="2400" dirty="0" err="1">
                <a:solidFill>
                  <a:srgbClr val="FF0000"/>
                </a:solidFill>
              </a:rPr>
              <a:t>умовам</a:t>
            </a:r>
            <a:r>
              <a:rPr lang="ru-RU" sz="2400" dirty="0">
                <a:solidFill>
                  <a:srgbClr val="FF0000"/>
                </a:solidFill>
              </a:rPr>
              <a:t> угоди </a:t>
            </a:r>
            <a:r>
              <a:rPr lang="ru-RU" sz="2400" dirty="0"/>
              <a:t>про </a:t>
            </a:r>
            <a:r>
              <a:rPr lang="ru-RU" sz="2400" dirty="0" err="1"/>
              <a:t>врегулювання</a:t>
            </a:r>
            <a:r>
              <a:rPr lang="ru-RU" sz="2400" dirty="0"/>
              <a:t>;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169742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141</TotalTime>
  <Words>607</Words>
  <Application>Microsoft Office PowerPoint</Application>
  <PresentationFormat>Произвольный</PresentationFormat>
  <Paragraphs>62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Імплементація Сінгапурської Конвенції: пошук оптимального рішення</vt:lpstr>
      <vt:lpstr>Мета Сінгапурської Конвенції</vt:lpstr>
      <vt:lpstr>Існуючі механізми приведення у виконання угод за результатами медіації  </vt:lpstr>
      <vt:lpstr>Сфера застосування  Сінгапурської Конвенції</vt:lpstr>
      <vt:lpstr>Виключення із сфери застосування Сінгапурської Конвенції</vt:lpstr>
      <vt:lpstr>Презентация PowerPoint</vt:lpstr>
      <vt:lpstr>Презентация PowerPoint</vt:lpstr>
      <vt:lpstr>Підтвердження факту проведення медіації:  вимоги до угоди  </vt:lpstr>
      <vt:lpstr>Підстави для відмови у виконанні</vt:lpstr>
      <vt:lpstr>Підстави для відмови у виконанні</vt:lpstr>
      <vt:lpstr>Варіанти імплементації.  Місцеві загальні суди</vt:lpstr>
      <vt:lpstr>Варіанти імплементації.  Апеляційні господарські суди</vt:lpstr>
      <vt:lpstr>Варіанти імплементації. Нотаріат</vt:lpstr>
      <vt:lpstr>Інкорпорація положень Модельного Закону ЮНСІТРАЛ  про міжнародну комерційну медіацію та міжнародні угоди, укладені за результатами медіації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Імплементація Сінгапурської Конвенції: пошук оптимального рішення</dc:title>
  <dc:creator>Мазаракі Наталія Анатоліївна</dc:creator>
  <cp:lastModifiedBy>kadr08</cp:lastModifiedBy>
  <cp:revision>15</cp:revision>
  <dcterms:created xsi:type="dcterms:W3CDTF">2019-10-23T07:49:42Z</dcterms:created>
  <dcterms:modified xsi:type="dcterms:W3CDTF">2019-10-23T10:54:51Z</dcterms:modified>
</cp:coreProperties>
</file>