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82" r:id="rId2"/>
    <p:sldId id="283" r:id="rId3"/>
    <p:sldId id="286" r:id="rId4"/>
    <p:sldId id="287" r:id="rId5"/>
    <p:sldId id="270" r:id="rId6"/>
    <p:sldId id="303" r:id="rId7"/>
    <p:sldId id="304" r:id="rId8"/>
    <p:sldId id="308" r:id="rId9"/>
    <p:sldId id="306" r:id="rId10"/>
    <p:sldId id="307" r:id="rId11"/>
    <p:sldId id="268" r:id="rId12"/>
    <p:sldId id="275" r:id="rId13"/>
    <p:sldId id="285" r:id="rId14"/>
    <p:sldId id="280" r:id="rId15"/>
    <p:sldId id="309" r:id="rId16"/>
    <p:sldId id="277" r:id="rId17"/>
    <p:sldId id="278" r:id="rId1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snapToGrid="0">
      <p:cViewPr>
        <p:scale>
          <a:sx n="76" d="100"/>
          <a:sy n="76" d="100"/>
        </p:scale>
        <p:origin x="-486"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3E8EDC-B339-4409-A72B-578C733ABFCD}" type="doc">
      <dgm:prSet loTypeId="urn:microsoft.com/office/officeart/2005/8/layout/target3" loCatId="list" qsTypeId="urn:microsoft.com/office/officeart/2005/8/quickstyle/simple5" qsCatId="simple" csTypeId="urn:microsoft.com/office/officeart/2005/8/colors/accent1_2" csCatId="accent1" phldr="1"/>
      <dgm:spPr/>
      <dgm:t>
        <a:bodyPr/>
        <a:lstStyle/>
        <a:p>
          <a:endParaRPr lang="uk-UA"/>
        </a:p>
      </dgm:t>
    </dgm:pt>
    <dgm:pt modelId="{50A096E8-B108-41A7-B417-D1F4E074F7C8}">
      <dgm:prSet phldrT="[Текст]" custT="1"/>
      <dgm:spPr/>
      <dgm:t>
        <a:bodyPr/>
        <a:lstStyle/>
        <a:p>
          <a:pPr indent="180000" algn="just">
            <a:lnSpc>
              <a:spcPct val="100000"/>
            </a:lnSpc>
            <a:spcBef>
              <a:spcPts val="0"/>
            </a:spcBef>
            <a:spcAft>
              <a:spcPts val="0"/>
            </a:spcAft>
          </a:pPr>
          <a:r>
            <a:rPr lang="uk-UA" sz="1200" b="1" dirty="0" smtClean="0">
              <a:solidFill>
                <a:srgbClr val="002060"/>
              </a:solidFill>
              <a:latin typeface="Roboto Condensed Light" panose="02000000000000000000" pitchFamily="2" charset="0"/>
              <a:ea typeface="Roboto Condensed Light" panose="02000000000000000000" pitchFamily="2" charset="0"/>
            </a:rPr>
            <a:t>Закон</a:t>
          </a:r>
        </a:p>
        <a:p>
          <a:pPr indent="180000" algn="just">
            <a:lnSpc>
              <a:spcPct val="100000"/>
            </a:lnSpc>
            <a:spcBef>
              <a:spcPts val="0"/>
            </a:spcBef>
            <a:spcAft>
              <a:spcPts val="0"/>
            </a:spcAft>
          </a:pPr>
          <a:r>
            <a:rPr lang="uk-UA" sz="1200" b="1" dirty="0" smtClean="0">
              <a:solidFill>
                <a:srgbClr val="002060"/>
              </a:solidFill>
              <a:latin typeface="Roboto Condensed Light" panose="02000000000000000000" pitchFamily="2" charset="0"/>
              <a:ea typeface="Roboto Condensed Light" panose="02000000000000000000" pitchFamily="2" charset="0"/>
            </a:rPr>
            <a:t>Б</a:t>
          </a:r>
          <a:r>
            <a:rPr lang="uk-UA" sz="1200" b="1" u="none" dirty="0" smtClean="0">
              <a:solidFill>
                <a:srgbClr val="002060"/>
              </a:solidFill>
              <a:latin typeface="Roboto Condensed Light" panose="02000000000000000000" pitchFamily="2" charset="0"/>
              <a:ea typeface="Roboto Condensed Light" panose="02000000000000000000" pitchFamily="2" charset="0"/>
            </a:rPr>
            <a:t>оржник це юридична особа - суб'єкт підприємницької діяльності або фізична особа за зобов'язаннями, які виникли у фізичної особи у зв'язку зі здійсненням нею підприємницької діяльності</a:t>
          </a:r>
          <a:r>
            <a:rPr lang="uk-UA" sz="1200" u="none" dirty="0" smtClean="0">
              <a:solidFill>
                <a:srgbClr val="002060"/>
              </a:solidFill>
              <a:latin typeface="Roboto Condensed Light" panose="02000000000000000000" pitchFamily="2" charset="0"/>
              <a:ea typeface="Roboto Condensed Light" panose="02000000000000000000" pitchFamily="2" charset="0"/>
            </a:rPr>
            <a:t>,</a:t>
          </a:r>
          <a:r>
            <a:rPr lang="uk-UA" sz="1200" dirty="0" smtClean="0">
              <a:solidFill>
                <a:srgbClr val="002060"/>
              </a:solidFill>
              <a:latin typeface="Roboto Condensed Light" panose="02000000000000000000" pitchFamily="2" charset="0"/>
              <a:ea typeface="Roboto Condensed Light" panose="02000000000000000000" pitchFamily="2" charset="0"/>
            </a:rPr>
            <a:t> неспроможний виконати протягом трьох місяців свої грошові зобов'язання після настання встановленого строку їх виконання, які підтверджені судовим рішенням, що набрало законної сили, та постановою про відкриття виконавчого провадження, якщо інше не передбачено цим Законом </a:t>
          </a:r>
          <a:r>
            <a:rPr lang="uk-UA" sz="1200" i="1" dirty="0" smtClean="0">
              <a:solidFill>
                <a:srgbClr val="002060"/>
              </a:solidFill>
              <a:latin typeface="Roboto Condensed Light" panose="02000000000000000000" pitchFamily="2" charset="0"/>
              <a:ea typeface="Roboto Condensed Light" panose="02000000000000000000" pitchFamily="2" charset="0"/>
            </a:rPr>
            <a:t>(</a:t>
          </a:r>
          <a:r>
            <a:rPr lang="uk-UA" sz="1200" i="1" dirty="0" err="1" smtClean="0">
              <a:solidFill>
                <a:srgbClr val="002060"/>
              </a:solidFill>
              <a:latin typeface="Roboto Condensed Light" panose="02000000000000000000" pitchFamily="2" charset="0"/>
              <a:ea typeface="Roboto Condensed Light" panose="02000000000000000000" pitchFamily="2" charset="0"/>
            </a:rPr>
            <a:t>абз</a:t>
          </a:r>
          <a:r>
            <a:rPr lang="uk-UA" sz="1200" i="1" dirty="0" smtClean="0">
              <a:solidFill>
                <a:srgbClr val="002060"/>
              </a:solidFill>
              <a:latin typeface="Roboto Condensed Light" panose="02000000000000000000" pitchFamily="2" charset="0"/>
              <a:ea typeface="Roboto Condensed Light" panose="02000000000000000000" pitchFamily="2" charset="0"/>
            </a:rPr>
            <a:t>. 4 ст. 1 Закону).</a:t>
          </a:r>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21EB02E9-5315-4DCE-92E3-690113F9F25E}" type="parTrans" cxnId="{2B695804-CF93-4F17-8F45-574215C67621}">
      <dgm:prSet/>
      <dgm:spPr/>
      <dgm:t>
        <a:bodyPr/>
        <a:lstStyle/>
        <a:p>
          <a:pPr indent="180000">
            <a:spcBef>
              <a:spcPts val="0"/>
            </a:spcBef>
            <a:spcAft>
              <a:spcPts val="0"/>
            </a:spcAft>
          </a:pPr>
          <a:endParaRPr lang="uk-UA" sz="1200">
            <a:solidFill>
              <a:srgbClr val="002060"/>
            </a:solidFill>
          </a:endParaRPr>
        </a:p>
      </dgm:t>
    </dgm:pt>
    <dgm:pt modelId="{5AD96D90-3B07-4FE0-BF99-319DE7FEBE52}" type="sibTrans" cxnId="{2B695804-CF93-4F17-8F45-574215C67621}">
      <dgm:prSet/>
      <dgm:spPr/>
      <dgm:t>
        <a:bodyPr/>
        <a:lstStyle/>
        <a:p>
          <a:pPr indent="180000">
            <a:spcBef>
              <a:spcPts val="0"/>
            </a:spcBef>
            <a:spcAft>
              <a:spcPts val="0"/>
            </a:spcAft>
          </a:pPr>
          <a:endParaRPr lang="uk-UA" sz="1200">
            <a:solidFill>
              <a:srgbClr val="002060"/>
            </a:solidFill>
          </a:endParaRPr>
        </a:p>
      </dgm:t>
    </dgm:pt>
    <dgm:pt modelId="{9943B804-BB0A-44A3-8ED0-DDDCB01F6766}">
      <dgm:prSet phldrT="[Текст]" custT="1"/>
      <dgm:spPr/>
      <dgm:t>
        <a:bodyPr/>
        <a:lstStyle/>
        <a:p>
          <a:pPr indent="180000" algn="just">
            <a:lnSpc>
              <a:spcPct val="100000"/>
            </a:lnSpc>
            <a:spcBef>
              <a:spcPts val="0"/>
            </a:spcBef>
            <a:spcAft>
              <a:spcPts val="0"/>
            </a:spcAft>
          </a:pPr>
          <a:r>
            <a:rPr lang="uk-UA" sz="1200" b="1" dirty="0" smtClean="0">
              <a:solidFill>
                <a:srgbClr val="002060"/>
              </a:solidFill>
              <a:latin typeface="Roboto Condensed Light" panose="02000000000000000000" pitchFamily="2" charset="0"/>
              <a:ea typeface="Roboto Condensed Light" panose="02000000000000000000" pitchFamily="2" charset="0"/>
            </a:rPr>
            <a:t>Господарський кодекс України (ГК України)</a:t>
          </a:r>
        </a:p>
        <a:p>
          <a:pPr indent="180000" algn="just">
            <a:lnSpc>
              <a:spcPct val="100000"/>
            </a:lnSpc>
            <a:spcBef>
              <a:spcPts val="0"/>
            </a:spcBef>
            <a:spcAft>
              <a:spcPts val="0"/>
            </a:spcAft>
          </a:pPr>
          <a:r>
            <a:rPr lang="uk-UA" sz="1200" dirty="0" smtClean="0">
              <a:solidFill>
                <a:srgbClr val="002060"/>
              </a:solidFill>
              <a:latin typeface="Roboto Condensed Light" panose="02000000000000000000" pitchFamily="2" charset="0"/>
              <a:ea typeface="Roboto Condensed Light" panose="02000000000000000000" pitchFamily="2" charset="0"/>
            </a:rPr>
            <a:t>Для більш точного визначення кола суб’єктів, які в розумінні Закону можуть вважатися боржниками див. положення ГК України: (1) щодо </a:t>
          </a:r>
          <a:r>
            <a:rPr lang="uk-UA" sz="1200" dirty="0" err="1" smtClean="0">
              <a:solidFill>
                <a:srgbClr val="002060"/>
              </a:solidFill>
              <a:latin typeface="Roboto Condensed Light" panose="02000000000000000000" pitchFamily="2" charset="0"/>
              <a:ea typeface="Roboto Condensed Light" panose="02000000000000000000" pitchFamily="2" charset="0"/>
            </a:rPr>
            <a:t>суб</a:t>
          </a:r>
          <a:r>
            <a:rPr lang="en-US" sz="1200" dirty="0" smtClean="0">
              <a:solidFill>
                <a:srgbClr val="002060"/>
              </a:solidFill>
              <a:latin typeface="Roboto Condensed Light" panose="02000000000000000000" pitchFamily="2" charset="0"/>
              <a:ea typeface="Roboto Condensed Light" panose="02000000000000000000" pitchFamily="2" charset="0"/>
            </a:rPr>
            <a:t>’</a:t>
          </a:r>
          <a:r>
            <a:rPr lang="uk-UA" sz="1200" dirty="0" err="1" smtClean="0">
              <a:solidFill>
                <a:srgbClr val="002060"/>
              </a:solidFill>
              <a:latin typeface="Roboto Condensed Light" panose="02000000000000000000" pitchFamily="2" charset="0"/>
              <a:ea typeface="Roboto Condensed Light" panose="02000000000000000000" pitchFamily="2" charset="0"/>
            </a:rPr>
            <a:t>єкта</a:t>
          </a:r>
          <a:r>
            <a:rPr lang="uk-UA" sz="1200" dirty="0" smtClean="0">
              <a:solidFill>
                <a:srgbClr val="002060"/>
              </a:solidFill>
              <a:latin typeface="Roboto Condensed Light" panose="02000000000000000000" pitchFamily="2" charset="0"/>
              <a:ea typeface="Roboto Condensed Light" panose="02000000000000000000" pitchFamily="2" charset="0"/>
            </a:rPr>
            <a:t> банкрутства – </a:t>
          </a:r>
          <a:r>
            <a:rPr lang="uk-UA" sz="1200" i="1" dirty="0" smtClean="0">
              <a:solidFill>
                <a:srgbClr val="002060"/>
              </a:solidFill>
              <a:latin typeface="Roboto Condensed Light" panose="02000000000000000000" pitchFamily="2" charset="0"/>
              <a:ea typeface="Roboto Condensed Light" panose="02000000000000000000" pitchFamily="2" charset="0"/>
            </a:rPr>
            <a:t>ч. 4 ст. 205, ч. 3 ст. 209 ГК України; </a:t>
          </a:r>
          <a:r>
            <a:rPr lang="uk-UA" sz="1200" dirty="0" smtClean="0">
              <a:solidFill>
                <a:srgbClr val="002060"/>
              </a:solidFill>
              <a:latin typeface="Roboto Condensed Light" panose="02000000000000000000" pitchFamily="2" charset="0"/>
              <a:ea typeface="Roboto Condensed Light" panose="02000000000000000000" pitchFamily="2" charset="0"/>
            </a:rPr>
            <a:t>(2) щодо визначення господарської діяльності, </a:t>
          </a:r>
          <a:r>
            <a:rPr lang="uk-UA" sz="1200" dirty="0" err="1" smtClean="0">
              <a:solidFill>
                <a:srgbClr val="002060"/>
              </a:solidFill>
              <a:latin typeface="Roboto Condensed Light" panose="02000000000000000000" pitchFamily="2" charset="0"/>
              <a:ea typeface="Roboto Condensed Light" panose="02000000000000000000" pitchFamily="2" charset="0"/>
            </a:rPr>
            <a:t>суб</a:t>
          </a:r>
          <a:r>
            <a:rPr lang="en-US" sz="1200" dirty="0" smtClean="0">
              <a:solidFill>
                <a:srgbClr val="002060"/>
              </a:solidFill>
              <a:latin typeface="Roboto Condensed Light" panose="02000000000000000000" pitchFamily="2" charset="0"/>
              <a:ea typeface="Roboto Condensed Light" panose="02000000000000000000" pitchFamily="2" charset="0"/>
            </a:rPr>
            <a:t>’</a:t>
          </a:r>
          <a:r>
            <a:rPr lang="uk-UA" sz="1200" dirty="0" err="1" smtClean="0">
              <a:solidFill>
                <a:srgbClr val="002060"/>
              </a:solidFill>
              <a:latin typeface="Roboto Condensed Light" panose="02000000000000000000" pitchFamily="2" charset="0"/>
              <a:ea typeface="Roboto Condensed Light" panose="02000000000000000000" pitchFamily="2" charset="0"/>
            </a:rPr>
            <a:t>єкта</a:t>
          </a:r>
          <a:r>
            <a:rPr lang="uk-UA" sz="1200" dirty="0" smtClean="0">
              <a:solidFill>
                <a:srgbClr val="002060"/>
              </a:solidFill>
              <a:latin typeface="Roboto Condensed Light" panose="02000000000000000000" pitchFamily="2" charset="0"/>
              <a:ea typeface="Roboto Condensed Light" panose="02000000000000000000" pitchFamily="2" charset="0"/>
            </a:rPr>
            <a:t> підприємництва, підприємництва – </a:t>
          </a:r>
          <a:r>
            <a:rPr lang="uk-UA" sz="1200" i="1" dirty="0" err="1" smtClean="0">
              <a:solidFill>
                <a:srgbClr val="002060"/>
              </a:solidFill>
              <a:latin typeface="Roboto Condensed Light" panose="02000000000000000000" pitchFamily="2" charset="0"/>
              <a:ea typeface="Roboto Condensed Light" panose="02000000000000000000" pitchFamily="2" charset="0"/>
            </a:rPr>
            <a:t>ч.ч</a:t>
          </a:r>
          <a:r>
            <a:rPr lang="uk-UA" sz="1200" i="1" dirty="0" smtClean="0">
              <a:solidFill>
                <a:srgbClr val="002060"/>
              </a:solidFill>
              <a:latin typeface="Roboto Condensed Light" panose="02000000000000000000" pitchFamily="2" charset="0"/>
              <a:ea typeface="Roboto Condensed Light" panose="02000000000000000000" pitchFamily="2" charset="0"/>
            </a:rPr>
            <a:t>. 1, 2 ст. 3,        ст. 42 ГК України</a:t>
          </a:r>
          <a:r>
            <a:rPr lang="uk-UA" sz="1200" dirty="0" smtClean="0">
              <a:solidFill>
                <a:srgbClr val="002060"/>
              </a:solidFill>
              <a:latin typeface="Roboto Condensed Light" panose="02000000000000000000" pitchFamily="2" charset="0"/>
              <a:ea typeface="Roboto Condensed Light" panose="02000000000000000000" pitchFamily="2" charset="0"/>
            </a:rPr>
            <a:t>; (3) щодо переліку </a:t>
          </a:r>
          <a:r>
            <a:rPr lang="uk-UA" sz="1200" dirty="0" err="1" smtClean="0">
              <a:solidFill>
                <a:srgbClr val="002060"/>
              </a:solidFill>
              <a:latin typeface="Roboto Condensed Light" panose="02000000000000000000" pitchFamily="2" charset="0"/>
              <a:ea typeface="Roboto Condensed Light" panose="02000000000000000000" pitchFamily="2" charset="0"/>
            </a:rPr>
            <a:t>суб</a:t>
          </a:r>
          <a:r>
            <a:rPr lang="en-US" sz="1200" dirty="0" smtClean="0">
              <a:solidFill>
                <a:srgbClr val="002060"/>
              </a:solidFill>
              <a:latin typeface="Roboto Condensed Light" panose="02000000000000000000" pitchFamily="2" charset="0"/>
              <a:ea typeface="Roboto Condensed Light" panose="02000000000000000000" pitchFamily="2" charset="0"/>
            </a:rPr>
            <a:t>’</a:t>
          </a:r>
          <a:r>
            <a:rPr lang="uk-UA" sz="1200" dirty="0" err="1" smtClean="0">
              <a:solidFill>
                <a:srgbClr val="002060"/>
              </a:solidFill>
              <a:latin typeface="Roboto Condensed Light" panose="02000000000000000000" pitchFamily="2" charset="0"/>
              <a:ea typeface="Roboto Condensed Light" panose="02000000000000000000" pitchFamily="2" charset="0"/>
            </a:rPr>
            <a:t>єктів</a:t>
          </a:r>
          <a:r>
            <a:rPr lang="uk-UA" sz="1200" dirty="0" smtClean="0">
              <a:solidFill>
                <a:srgbClr val="002060"/>
              </a:solidFill>
              <a:latin typeface="Roboto Condensed Light" panose="02000000000000000000" pitchFamily="2" charset="0"/>
              <a:ea typeface="Roboto Condensed Light" panose="02000000000000000000" pitchFamily="2" charset="0"/>
            </a:rPr>
            <a:t> господарювання – </a:t>
          </a:r>
          <a:r>
            <a:rPr lang="uk-UA" sz="1200" i="1" dirty="0" smtClean="0">
              <a:solidFill>
                <a:srgbClr val="002060"/>
              </a:solidFill>
              <a:latin typeface="Roboto Condensed Light" panose="02000000000000000000" pitchFamily="2" charset="0"/>
              <a:ea typeface="Roboto Condensed Light" panose="02000000000000000000" pitchFamily="2" charset="0"/>
            </a:rPr>
            <a:t>ч. 1 ст. 8, ч. 2 ст. 55 ГК України</a:t>
          </a:r>
          <a:r>
            <a:rPr lang="uk-UA" sz="1200" dirty="0" smtClean="0">
              <a:solidFill>
                <a:srgbClr val="002060"/>
              </a:solidFill>
              <a:latin typeface="Roboto Condensed Light" panose="02000000000000000000" pitchFamily="2" charset="0"/>
              <a:ea typeface="Roboto Condensed Light" panose="02000000000000000000" pitchFamily="2" charset="0"/>
            </a:rPr>
            <a:t>.</a:t>
          </a:r>
        </a:p>
      </dgm:t>
    </dgm:pt>
    <dgm:pt modelId="{744A068A-3C2E-46DF-8A2C-B2746CFD96C2}" type="parTrans" cxnId="{3D5400B6-631C-48B9-8C44-C71FFD893194}">
      <dgm:prSet/>
      <dgm:spPr/>
      <dgm:t>
        <a:bodyPr/>
        <a:lstStyle/>
        <a:p>
          <a:pPr indent="180000">
            <a:spcBef>
              <a:spcPts val="0"/>
            </a:spcBef>
            <a:spcAft>
              <a:spcPts val="0"/>
            </a:spcAft>
          </a:pPr>
          <a:endParaRPr lang="uk-UA" sz="1200">
            <a:solidFill>
              <a:srgbClr val="002060"/>
            </a:solidFill>
          </a:endParaRPr>
        </a:p>
      </dgm:t>
    </dgm:pt>
    <dgm:pt modelId="{9A1DF604-E6AF-46F6-851B-16BC67E047C8}" type="sibTrans" cxnId="{3D5400B6-631C-48B9-8C44-C71FFD893194}">
      <dgm:prSet/>
      <dgm:spPr/>
      <dgm:t>
        <a:bodyPr/>
        <a:lstStyle/>
        <a:p>
          <a:pPr indent="180000">
            <a:spcBef>
              <a:spcPts val="0"/>
            </a:spcBef>
            <a:spcAft>
              <a:spcPts val="0"/>
            </a:spcAft>
          </a:pPr>
          <a:endParaRPr lang="uk-UA" sz="1200">
            <a:solidFill>
              <a:srgbClr val="002060"/>
            </a:solidFill>
          </a:endParaRPr>
        </a:p>
      </dgm:t>
    </dgm:pt>
    <dgm:pt modelId="{1AEE3BAB-4371-4D61-BD3A-31C02A51DC03}">
      <dgm:prSet phldrT="[Текст]" custT="1"/>
      <dgm:spPr>
        <a:ln w="19050">
          <a:solidFill>
            <a:srgbClr val="002060"/>
          </a:solidFill>
        </a:ln>
      </dgm:spPr>
      <dgm:t>
        <a:bodyPr/>
        <a:lstStyle/>
        <a:p>
          <a:pPr indent="180000" algn="just">
            <a:lnSpc>
              <a:spcPct val="100000"/>
            </a:lnSpc>
            <a:spcBef>
              <a:spcPts val="0"/>
            </a:spcBef>
            <a:spcAft>
              <a:spcPts val="0"/>
            </a:spcAft>
          </a:pPr>
          <a:r>
            <a:rPr lang="uk-UA" sz="1200" b="1" dirty="0" smtClean="0">
              <a:solidFill>
                <a:srgbClr val="002060"/>
              </a:solidFill>
              <a:latin typeface="Roboto Condensed Light" panose="02000000000000000000" pitchFamily="2" charset="0"/>
              <a:ea typeface="Roboto Condensed Light" panose="02000000000000000000" pitchFamily="2" charset="0"/>
            </a:rPr>
            <a:t>Отже, до кола боржників Закон відносив:</a:t>
          </a:r>
          <a:endParaRPr lang="uk-UA" sz="1200" dirty="0" smtClean="0">
            <a:solidFill>
              <a:srgbClr val="002060"/>
            </a:solidFill>
            <a:latin typeface="Roboto Condensed Light" panose="02000000000000000000" pitchFamily="2" charset="0"/>
            <a:ea typeface="Roboto Condensed Light" panose="02000000000000000000" pitchFamily="2" charset="0"/>
          </a:endParaRPr>
        </a:p>
        <a:p>
          <a:pPr indent="180000" algn="just">
            <a:lnSpc>
              <a:spcPct val="100000"/>
            </a:lnSpc>
            <a:spcBef>
              <a:spcPts val="0"/>
            </a:spcBef>
            <a:spcAft>
              <a:spcPts val="0"/>
            </a:spcAft>
          </a:pPr>
          <a:r>
            <a:rPr lang="uk-UA" sz="1200" b="1" u="none" dirty="0" smtClean="0">
              <a:solidFill>
                <a:srgbClr val="002060"/>
              </a:solidFill>
              <a:latin typeface="Roboto Condensed Light" panose="02000000000000000000" pitchFamily="2" charset="0"/>
              <a:ea typeface="Roboto Condensed Light" panose="02000000000000000000" pitchFamily="2" charset="0"/>
            </a:rPr>
            <a:t>юридичну особу - суб'єкт підприємницької діяльності</a:t>
          </a:r>
          <a:r>
            <a:rPr lang="uk-UA" sz="1200" b="0" u="none" dirty="0" smtClean="0">
              <a:solidFill>
                <a:srgbClr val="002060"/>
              </a:solidFill>
              <a:latin typeface="Roboto Condensed Light" panose="02000000000000000000" pitchFamily="2" charset="0"/>
              <a:ea typeface="Roboto Condensed Light" panose="02000000000000000000" pitchFamily="2" charset="0"/>
            </a:rPr>
            <a:t>, </a:t>
          </a:r>
          <a:r>
            <a:rPr lang="uk-UA" sz="1200" b="0" dirty="0" smtClean="0">
              <a:solidFill>
                <a:srgbClr val="002060"/>
              </a:solidFill>
              <a:latin typeface="Roboto Condensed Light" panose="02000000000000000000" pitchFamily="2" charset="0"/>
              <a:ea typeface="Roboto Condensed Light" panose="02000000000000000000" pitchFamily="2" charset="0"/>
            </a:rPr>
            <a:t>тобто юридичну особу, яка здійснює господарську діяльність (підприємництво) та зареєстрована в установленому законом порядку як суб’єкт господарювання (підприємництва);</a:t>
          </a:r>
        </a:p>
        <a:p>
          <a:pPr indent="180000" algn="just">
            <a:lnSpc>
              <a:spcPct val="100000"/>
            </a:lnSpc>
            <a:spcBef>
              <a:spcPts val="0"/>
            </a:spcBef>
            <a:spcAft>
              <a:spcPts val="0"/>
            </a:spcAft>
          </a:pPr>
          <a:r>
            <a:rPr lang="uk-UA" sz="1200" b="1" u="none" dirty="0" smtClean="0">
              <a:solidFill>
                <a:srgbClr val="002060"/>
              </a:solidFill>
              <a:latin typeface="Roboto Condensed Light" panose="02000000000000000000" pitchFamily="2" charset="0"/>
              <a:ea typeface="Roboto Condensed Light" panose="02000000000000000000" pitchFamily="2" charset="0"/>
            </a:rPr>
            <a:t>фізичну особу за зобов'язаннями, які виникли у фізичної особи у зв'язку зі здійсненням нею підприємницької діяльності,</a:t>
          </a:r>
          <a:r>
            <a:rPr lang="uk-UA" sz="1200" b="0" u="none" dirty="0" smtClean="0">
              <a:solidFill>
                <a:srgbClr val="002060"/>
              </a:solidFill>
              <a:latin typeface="Roboto Condensed Light" panose="02000000000000000000" pitchFamily="2" charset="0"/>
              <a:ea typeface="Roboto Condensed Light" panose="02000000000000000000" pitchFamily="2" charset="0"/>
            </a:rPr>
            <a:t> </a:t>
          </a:r>
          <a:r>
            <a:rPr lang="uk-UA" sz="1200" b="0" dirty="0" smtClean="0">
              <a:solidFill>
                <a:srgbClr val="002060"/>
              </a:solidFill>
              <a:latin typeface="Roboto Condensed Light" panose="02000000000000000000" pitchFamily="2" charset="0"/>
              <a:ea typeface="Roboto Condensed Light" panose="02000000000000000000" pitchFamily="2" charset="0"/>
            </a:rPr>
            <a:t>тобто за тими зобов’язаннями, які виникли у зв’язку зі здійсненням нею господарської діяльності (підприємництва) як фізичною особою - підприємцем зареєстрованою в установленому законом порядку як суб’єкт господарювання (підприємництва).</a:t>
          </a:r>
          <a:endParaRPr lang="uk-UA" sz="1200" b="0" dirty="0">
            <a:solidFill>
              <a:srgbClr val="002060"/>
            </a:solidFill>
            <a:latin typeface="Roboto Condensed Light" panose="02000000000000000000" pitchFamily="2" charset="0"/>
            <a:ea typeface="Roboto Condensed Light" panose="02000000000000000000" pitchFamily="2" charset="0"/>
          </a:endParaRPr>
        </a:p>
      </dgm:t>
    </dgm:pt>
    <dgm:pt modelId="{0762B476-A354-4E9C-8FDE-72D2674860CC}" type="parTrans" cxnId="{4F59E506-F610-4B82-87B3-85DBCAAA75D0}">
      <dgm:prSet/>
      <dgm:spPr/>
      <dgm:t>
        <a:bodyPr/>
        <a:lstStyle/>
        <a:p>
          <a:pPr indent="180000">
            <a:spcBef>
              <a:spcPts val="0"/>
            </a:spcBef>
            <a:spcAft>
              <a:spcPts val="0"/>
            </a:spcAft>
          </a:pPr>
          <a:endParaRPr lang="uk-UA" sz="1200">
            <a:solidFill>
              <a:srgbClr val="002060"/>
            </a:solidFill>
          </a:endParaRPr>
        </a:p>
      </dgm:t>
    </dgm:pt>
    <dgm:pt modelId="{FC211394-FF1E-4758-A1FB-35F929DCA333}" type="sibTrans" cxnId="{4F59E506-F610-4B82-87B3-85DBCAAA75D0}">
      <dgm:prSet/>
      <dgm:spPr/>
      <dgm:t>
        <a:bodyPr/>
        <a:lstStyle/>
        <a:p>
          <a:pPr indent="180000">
            <a:spcBef>
              <a:spcPts val="0"/>
            </a:spcBef>
            <a:spcAft>
              <a:spcPts val="0"/>
            </a:spcAft>
          </a:pPr>
          <a:endParaRPr lang="uk-UA" sz="1200">
            <a:solidFill>
              <a:srgbClr val="002060"/>
            </a:solidFill>
          </a:endParaRPr>
        </a:p>
      </dgm:t>
    </dgm:pt>
    <dgm:pt modelId="{600FF20C-B770-4C20-80F8-FA584455F303}" type="pres">
      <dgm:prSet presAssocID="{703E8EDC-B339-4409-A72B-578C733ABFCD}" presName="Name0" presStyleCnt="0">
        <dgm:presLayoutVars>
          <dgm:chMax val="7"/>
          <dgm:dir/>
          <dgm:animLvl val="lvl"/>
          <dgm:resizeHandles val="exact"/>
        </dgm:presLayoutVars>
      </dgm:prSet>
      <dgm:spPr/>
      <dgm:t>
        <a:bodyPr/>
        <a:lstStyle/>
        <a:p>
          <a:endParaRPr lang="uk-UA"/>
        </a:p>
      </dgm:t>
    </dgm:pt>
    <dgm:pt modelId="{AB922D71-47CC-4C30-BD91-D378F18E53CD}" type="pres">
      <dgm:prSet presAssocID="{50A096E8-B108-41A7-B417-D1F4E074F7C8}" presName="circle1" presStyleLbl="node1" presStyleIdx="0" presStyleCnt="3"/>
      <dgm:spPr/>
      <dgm:t>
        <a:bodyPr/>
        <a:lstStyle/>
        <a:p>
          <a:endParaRPr lang="uk-UA"/>
        </a:p>
      </dgm:t>
    </dgm:pt>
    <dgm:pt modelId="{B78E53DB-02E3-4B93-A4B6-1A732783633C}" type="pres">
      <dgm:prSet presAssocID="{50A096E8-B108-41A7-B417-D1F4E074F7C8}" presName="space" presStyleCnt="0"/>
      <dgm:spPr/>
    </dgm:pt>
    <dgm:pt modelId="{DCDD558A-0539-4AC9-959F-117DBC2F8037}" type="pres">
      <dgm:prSet presAssocID="{50A096E8-B108-41A7-B417-D1F4E074F7C8}" presName="rect1" presStyleLbl="alignAcc1" presStyleIdx="0" presStyleCnt="3"/>
      <dgm:spPr/>
      <dgm:t>
        <a:bodyPr/>
        <a:lstStyle/>
        <a:p>
          <a:endParaRPr lang="uk-UA"/>
        </a:p>
      </dgm:t>
    </dgm:pt>
    <dgm:pt modelId="{D198EB92-5F41-4C2B-BDF9-317EA32CDED4}" type="pres">
      <dgm:prSet presAssocID="{9943B804-BB0A-44A3-8ED0-DDDCB01F6766}" presName="vertSpace2" presStyleLbl="node1" presStyleIdx="0" presStyleCnt="3"/>
      <dgm:spPr/>
    </dgm:pt>
    <dgm:pt modelId="{8A667E98-4F25-4CCF-BCF2-983BB0A2FC68}" type="pres">
      <dgm:prSet presAssocID="{9943B804-BB0A-44A3-8ED0-DDDCB01F6766}" presName="circle2" presStyleLbl="node1" presStyleIdx="1" presStyleCnt="3" custScaleY="105368"/>
      <dgm:spPr/>
      <dgm:t>
        <a:bodyPr/>
        <a:lstStyle/>
        <a:p>
          <a:endParaRPr lang="uk-UA"/>
        </a:p>
      </dgm:t>
    </dgm:pt>
    <dgm:pt modelId="{067BBC86-3AB7-42A9-9447-E473D7F404FB}" type="pres">
      <dgm:prSet presAssocID="{9943B804-BB0A-44A3-8ED0-DDDCB01F6766}" presName="rect2" presStyleLbl="alignAcc1" presStyleIdx="1" presStyleCnt="3" custScaleY="105368"/>
      <dgm:spPr/>
      <dgm:t>
        <a:bodyPr/>
        <a:lstStyle/>
        <a:p>
          <a:endParaRPr lang="uk-UA"/>
        </a:p>
      </dgm:t>
    </dgm:pt>
    <dgm:pt modelId="{12CDCB42-2E3A-4468-9956-A2D74897782E}" type="pres">
      <dgm:prSet presAssocID="{1AEE3BAB-4371-4D61-BD3A-31C02A51DC03}" presName="vertSpace3" presStyleLbl="node1" presStyleIdx="1" presStyleCnt="3"/>
      <dgm:spPr/>
    </dgm:pt>
    <dgm:pt modelId="{9F49D494-04B0-4CE1-B202-BFDC2EFDA235}" type="pres">
      <dgm:prSet presAssocID="{1AEE3BAB-4371-4D61-BD3A-31C02A51DC03}" presName="circle3" presStyleLbl="node1" presStyleIdx="2" presStyleCnt="3" custScaleY="113884"/>
      <dgm:spPr/>
      <dgm:t>
        <a:bodyPr/>
        <a:lstStyle/>
        <a:p>
          <a:endParaRPr lang="uk-UA"/>
        </a:p>
      </dgm:t>
    </dgm:pt>
    <dgm:pt modelId="{DD8DCCD8-ADB7-4E55-B386-B75CD7ABDCF6}" type="pres">
      <dgm:prSet presAssocID="{1AEE3BAB-4371-4D61-BD3A-31C02A51DC03}" presName="rect3" presStyleLbl="alignAcc1" presStyleIdx="2" presStyleCnt="3" custScaleY="113884"/>
      <dgm:spPr/>
      <dgm:t>
        <a:bodyPr/>
        <a:lstStyle/>
        <a:p>
          <a:endParaRPr lang="uk-UA"/>
        </a:p>
      </dgm:t>
    </dgm:pt>
    <dgm:pt modelId="{2ED3F705-EA60-4FA2-A635-0A40157803DA}" type="pres">
      <dgm:prSet presAssocID="{50A096E8-B108-41A7-B417-D1F4E074F7C8}" presName="rect1ParTxNoCh" presStyleLbl="alignAcc1" presStyleIdx="2" presStyleCnt="3">
        <dgm:presLayoutVars>
          <dgm:chMax val="1"/>
          <dgm:bulletEnabled val="1"/>
        </dgm:presLayoutVars>
      </dgm:prSet>
      <dgm:spPr/>
      <dgm:t>
        <a:bodyPr/>
        <a:lstStyle/>
        <a:p>
          <a:endParaRPr lang="uk-UA"/>
        </a:p>
      </dgm:t>
    </dgm:pt>
    <dgm:pt modelId="{34AE14B6-80A0-4096-861A-6F73AD8903A4}" type="pres">
      <dgm:prSet presAssocID="{9943B804-BB0A-44A3-8ED0-DDDCB01F6766}" presName="rect2ParTxNoCh" presStyleLbl="alignAcc1" presStyleIdx="2" presStyleCnt="3">
        <dgm:presLayoutVars>
          <dgm:chMax val="1"/>
          <dgm:bulletEnabled val="1"/>
        </dgm:presLayoutVars>
      </dgm:prSet>
      <dgm:spPr/>
      <dgm:t>
        <a:bodyPr/>
        <a:lstStyle/>
        <a:p>
          <a:endParaRPr lang="uk-UA"/>
        </a:p>
      </dgm:t>
    </dgm:pt>
    <dgm:pt modelId="{215F0667-CA96-44E5-941D-E1192620B216}" type="pres">
      <dgm:prSet presAssocID="{1AEE3BAB-4371-4D61-BD3A-31C02A51DC03}" presName="rect3ParTxNoCh" presStyleLbl="alignAcc1" presStyleIdx="2" presStyleCnt="3">
        <dgm:presLayoutVars>
          <dgm:chMax val="1"/>
          <dgm:bulletEnabled val="1"/>
        </dgm:presLayoutVars>
      </dgm:prSet>
      <dgm:spPr/>
      <dgm:t>
        <a:bodyPr/>
        <a:lstStyle/>
        <a:p>
          <a:endParaRPr lang="uk-UA"/>
        </a:p>
      </dgm:t>
    </dgm:pt>
  </dgm:ptLst>
  <dgm:cxnLst>
    <dgm:cxn modelId="{3BCE875A-C876-41DD-8C47-055D140B77ED}" type="presOf" srcId="{1AEE3BAB-4371-4D61-BD3A-31C02A51DC03}" destId="{DD8DCCD8-ADB7-4E55-B386-B75CD7ABDCF6}" srcOrd="0" destOrd="0" presId="urn:microsoft.com/office/officeart/2005/8/layout/target3"/>
    <dgm:cxn modelId="{19BABC88-BE54-4A54-8C9F-377137FEFC6F}" type="presOf" srcId="{50A096E8-B108-41A7-B417-D1F4E074F7C8}" destId="{2ED3F705-EA60-4FA2-A635-0A40157803DA}" srcOrd="1" destOrd="0" presId="urn:microsoft.com/office/officeart/2005/8/layout/target3"/>
    <dgm:cxn modelId="{4F59E506-F610-4B82-87B3-85DBCAAA75D0}" srcId="{703E8EDC-B339-4409-A72B-578C733ABFCD}" destId="{1AEE3BAB-4371-4D61-BD3A-31C02A51DC03}" srcOrd="2" destOrd="0" parTransId="{0762B476-A354-4E9C-8FDE-72D2674860CC}" sibTransId="{FC211394-FF1E-4758-A1FB-35F929DCA333}"/>
    <dgm:cxn modelId="{398A5CB2-1178-45AD-9AE8-A64E5E8A6A4E}" type="presOf" srcId="{9943B804-BB0A-44A3-8ED0-DDDCB01F6766}" destId="{34AE14B6-80A0-4096-861A-6F73AD8903A4}" srcOrd="1" destOrd="0" presId="urn:microsoft.com/office/officeart/2005/8/layout/target3"/>
    <dgm:cxn modelId="{6999752E-EFDC-4495-92A4-0DBC46004381}" type="presOf" srcId="{9943B804-BB0A-44A3-8ED0-DDDCB01F6766}" destId="{067BBC86-3AB7-42A9-9447-E473D7F404FB}" srcOrd="0" destOrd="0" presId="urn:microsoft.com/office/officeart/2005/8/layout/target3"/>
    <dgm:cxn modelId="{3D5400B6-631C-48B9-8C44-C71FFD893194}" srcId="{703E8EDC-B339-4409-A72B-578C733ABFCD}" destId="{9943B804-BB0A-44A3-8ED0-DDDCB01F6766}" srcOrd="1" destOrd="0" parTransId="{744A068A-3C2E-46DF-8A2C-B2746CFD96C2}" sibTransId="{9A1DF604-E6AF-46F6-851B-16BC67E047C8}"/>
    <dgm:cxn modelId="{2B695804-CF93-4F17-8F45-574215C67621}" srcId="{703E8EDC-B339-4409-A72B-578C733ABFCD}" destId="{50A096E8-B108-41A7-B417-D1F4E074F7C8}" srcOrd="0" destOrd="0" parTransId="{21EB02E9-5315-4DCE-92E3-690113F9F25E}" sibTransId="{5AD96D90-3B07-4FE0-BF99-319DE7FEBE52}"/>
    <dgm:cxn modelId="{865D0BC4-E4AD-42C4-8C5A-281285AECBCC}" type="presOf" srcId="{50A096E8-B108-41A7-B417-D1F4E074F7C8}" destId="{DCDD558A-0539-4AC9-959F-117DBC2F8037}" srcOrd="0" destOrd="0" presId="urn:microsoft.com/office/officeart/2005/8/layout/target3"/>
    <dgm:cxn modelId="{79DE8479-7D9C-4279-BCBE-2124A5F7C185}" type="presOf" srcId="{703E8EDC-B339-4409-A72B-578C733ABFCD}" destId="{600FF20C-B770-4C20-80F8-FA584455F303}" srcOrd="0" destOrd="0" presId="urn:microsoft.com/office/officeart/2005/8/layout/target3"/>
    <dgm:cxn modelId="{1B4A36EE-48F5-4AE6-A3AB-6C5DA570BCC0}" type="presOf" srcId="{1AEE3BAB-4371-4D61-BD3A-31C02A51DC03}" destId="{215F0667-CA96-44E5-941D-E1192620B216}" srcOrd="1" destOrd="0" presId="urn:microsoft.com/office/officeart/2005/8/layout/target3"/>
    <dgm:cxn modelId="{B463C7CE-AB2F-417D-81B9-D1707CA33254}" type="presParOf" srcId="{600FF20C-B770-4C20-80F8-FA584455F303}" destId="{AB922D71-47CC-4C30-BD91-D378F18E53CD}" srcOrd="0" destOrd="0" presId="urn:microsoft.com/office/officeart/2005/8/layout/target3"/>
    <dgm:cxn modelId="{7FD1ADDE-67E0-4E10-A9B8-27591B521853}" type="presParOf" srcId="{600FF20C-B770-4C20-80F8-FA584455F303}" destId="{B78E53DB-02E3-4B93-A4B6-1A732783633C}" srcOrd="1" destOrd="0" presId="urn:microsoft.com/office/officeart/2005/8/layout/target3"/>
    <dgm:cxn modelId="{13D73095-83F4-41D1-8D9D-188EC50B9EFF}" type="presParOf" srcId="{600FF20C-B770-4C20-80F8-FA584455F303}" destId="{DCDD558A-0539-4AC9-959F-117DBC2F8037}" srcOrd="2" destOrd="0" presId="urn:microsoft.com/office/officeart/2005/8/layout/target3"/>
    <dgm:cxn modelId="{C37182EB-8DC5-4FA5-A3E2-13AA16407F1E}" type="presParOf" srcId="{600FF20C-B770-4C20-80F8-FA584455F303}" destId="{D198EB92-5F41-4C2B-BDF9-317EA32CDED4}" srcOrd="3" destOrd="0" presId="urn:microsoft.com/office/officeart/2005/8/layout/target3"/>
    <dgm:cxn modelId="{53B790D6-AA0D-4DD3-8940-D447DC9BEAA6}" type="presParOf" srcId="{600FF20C-B770-4C20-80F8-FA584455F303}" destId="{8A667E98-4F25-4CCF-BCF2-983BB0A2FC68}" srcOrd="4" destOrd="0" presId="urn:microsoft.com/office/officeart/2005/8/layout/target3"/>
    <dgm:cxn modelId="{EEC5D203-E67D-4DFE-BAE0-C38D85869FA9}" type="presParOf" srcId="{600FF20C-B770-4C20-80F8-FA584455F303}" destId="{067BBC86-3AB7-42A9-9447-E473D7F404FB}" srcOrd="5" destOrd="0" presId="urn:microsoft.com/office/officeart/2005/8/layout/target3"/>
    <dgm:cxn modelId="{BEAB658C-BF71-4998-8F8B-6C421BF5B6EB}" type="presParOf" srcId="{600FF20C-B770-4C20-80F8-FA584455F303}" destId="{12CDCB42-2E3A-4468-9956-A2D74897782E}" srcOrd="6" destOrd="0" presId="urn:microsoft.com/office/officeart/2005/8/layout/target3"/>
    <dgm:cxn modelId="{A86861DA-4373-4498-849B-1299C2486D5B}" type="presParOf" srcId="{600FF20C-B770-4C20-80F8-FA584455F303}" destId="{9F49D494-04B0-4CE1-B202-BFDC2EFDA235}" srcOrd="7" destOrd="0" presId="urn:microsoft.com/office/officeart/2005/8/layout/target3"/>
    <dgm:cxn modelId="{711BA110-C256-4961-AE29-EBD00CC3308E}" type="presParOf" srcId="{600FF20C-B770-4C20-80F8-FA584455F303}" destId="{DD8DCCD8-ADB7-4E55-B386-B75CD7ABDCF6}" srcOrd="8" destOrd="0" presId="urn:microsoft.com/office/officeart/2005/8/layout/target3"/>
    <dgm:cxn modelId="{E4B70316-87CC-4F09-9338-B2675371AAAC}" type="presParOf" srcId="{600FF20C-B770-4C20-80F8-FA584455F303}" destId="{2ED3F705-EA60-4FA2-A635-0A40157803DA}" srcOrd="9" destOrd="0" presId="urn:microsoft.com/office/officeart/2005/8/layout/target3"/>
    <dgm:cxn modelId="{C243683E-2104-4C96-A527-1C614CE975AF}" type="presParOf" srcId="{600FF20C-B770-4C20-80F8-FA584455F303}" destId="{34AE14B6-80A0-4096-861A-6F73AD8903A4}" srcOrd="10" destOrd="0" presId="urn:microsoft.com/office/officeart/2005/8/layout/target3"/>
    <dgm:cxn modelId="{5DB47CCA-9A00-41AC-AFD1-27CBCEA42383}" type="presParOf" srcId="{600FF20C-B770-4C20-80F8-FA584455F303}" destId="{215F0667-CA96-44E5-941D-E1192620B216}" srcOrd="11" destOrd="0" presId="urn:microsoft.com/office/officeart/2005/8/layout/target3"/>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74698E4-C385-4E12-8F59-8E91317AF65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uk-UA"/>
        </a:p>
      </dgm:t>
    </dgm:pt>
    <dgm:pt modelId="{44EFF9D1-5E8E-4D62-BED3-DD8459690A0D}">
      <dgm:prSet phldrT="[Текст]" custT="1"/>
      <dgm:spPr>
        <a:solidFill>
          <a:srgbClr val="002060"/>
        </a:solidFill>
      </dgm:spPr>
      <dgm:t>
        <a:bodyPr/>
        <a:lstStyle/>
        <a:p>
          <a:pPr algn="ctr"/>
          <a:r>
            <a:rPr lang="uk-UA" sz="1400" b="1" dirty="0" smtClean="0">
              <a:solidFill>
                <a:schemeClr val="bg1"/>
              </a:solidFill>
              <a:latin typeface="Roboto Condensed Light" panose="02000000000000000000" pitchFamily="2" charset="0"/>
              <a:ea typeface="Roboto Condensed Light" panose="02000000000000000000" pitchFamily="2" charset="0"/>
            </a:rPr>
            <a:t>Закон</a:t>
          </a:r>
          <a:r>
            <a:rPr lang="uk-UA" sz="1400" b="1" dirty="0" smtClean="0">
              <a:solidFill>
                <a:srgbClr val="002060"/>
              </a:solidFill>
              <a:latin typeface="Roboto Condensed Light" panose="02000000000000000000" pitchFamily="2" charset="0"/>
              <a:ea typeface="Roboto Condensed Light" panose="02000000000000000000" pitchFamily="2" charset="0"/>
            </a:rPr>
            <a:t> </a:t>
          </a:r>
          <a:endParaRPr lang="uk-UA" sz="1400" b="1" dirty="0">
            <a:solidFill>
              <a:srgbClr val="002060"/>
            </a:solidFill>
            <a:latin typeface="Roboto Condensed Light" panose="02000000000000000000" pitchFamily="2" charset="0"/>
            <a:ea typeface="Roboto Condensed Light" panose="02000000000000000000" pitchFamily="2" charset="0"/>
          </a:endParaRPr>
        </a:p>
      </dgm:t>
    </dgm:pt>
    <dgm:pt modelId="{1F90437C-B1F1-40E7-95C8-8C45992B30D5}" type="parTrans" cxnId="{0C31EE73-C0C6-4759-B343-047C6871C417}">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90FE80EE-0015-4126-A43F-EDE49A73AC55}" type="sibTrans" cxnId="{0C31EE73-C0C6-4759-B343-047C6871C417}">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045F5634-9BFE-40A9-AD8B-EA6541DF0F36}">
      <dgm:prSet phldrT="[Текст]" custT="1"/>
      <dgm:spPr>
        <a:ln w="19050">
          <a:solidFill>
            <a:srgbClr val="002060"/>
          </a:solidFill>
        </a:ln>
      </dgm:spPr>
      <dgm:t>
        <a:bodyPr/>
        <a:lstStyle/>
        <a:p>
          <a:pPr algn="just"/>
          <a:r>
            <a:rPr lang="uk-UA" sz="1400" dirty="0" smtClean="0">
              <a:solidFill>
                <a:srgbClr val="002060"/>
              </a:solidFill>
              <a:latin typeface="Roboto Condensed Light" panose="02000000000000000000" pitchFamily="2" charset="0"/>
              <a:ea typeface="Roboto Condensed Light" panose="02000000000000000000" pitchFamily="2" charset="0"/>
            </a:rPr>
            <a:t>Згідно з ч. 3 ст. 90 Закону </a:t>
          </a:r>
          <a:r>
            <a:rPr lang="uk-UA" sz="1400" b="1" dirty="0" smtClean="0">
              <a:solidFill>
                <a:srgbClr val="002060"/>
              </a:solidFill>
              <a:latin typeface="Roboto Condensed Light" panose="02000000000000000000" pitchFamily="2" charset="0"/>
              <a:ea typeface="Roboto Condensed Light" panose="02000000000000000000" pitchFamily="2" charset="0"/>
            </a:rPr>
            <a:t>заява про порушення справи про банкрутство фізичної особи може бути подана </a:t>
          </a:r>
          <a:r>
            <a:rPr lang="uk-UA" sz="1400" dirty="0" smtClean="0">
              <a:solidFill>
                <a:srgbClr val="002060"/>
              </a:solidFill>
              <a:latin typeface="Roboto Condensed Light" panose="02000000000000000000" pitchFamily="2" charset="0"/>
              <a:ea typeface="Roboto Condensed Light" panose="02000000000000000000" pitchFamily="2" charset="0"/>
            </a:rPr>
            <a:t>в господарський суд </a:t>
          </a:r>
          <a:r>
            <a:rPr lang="uk-UA" sz="1400" b="1" dirty="0" smtClean="0">
              <a:solidFill>
                <a:srgbClr val="002060"/>
              </a:solidFill>
              <a:latin typeface="Roboto Condensed Light" panose="02000000000000000000" pitchFamily="2" charset="0"/>
              <a:ea typeface="Roboto Condensed Light" panose="02000000000000000000" pitchFamily="2" charset="0"/>
            </a:rPr>
            <a:t>фізичною особою, яка є боржником</a:t>
          </a:r>
          <a:r>
            <a:rPr lang="uk-UA" sz="1400" dirty="0" smtClean="0">
              <a:solidFill>
                <a:srgbClr val="002060"/>
              </a:solidFill>
              <a:latin typeface="Roboto Condensed Light" panose="02000000000000000000" pitchFamily="2" charset="0"/>
              <a:ea typeface="Roboto Condensed Light" panose="02000000000000000000" pitchFamily="2" charset="0"/>
            </a:rPr>
            <a:t>, або </a:t>
          </a:r>
          <a:r>
            <a:rPr lang="uk-UA" sz="1400" b="1" dirty="0" smtClean="0">
              <a:solidFill>
                <a:srgbClr val="002060"/>
              </a:solidFill>
              <a:latin typeface="Roboto Condensed Light" panose="02000000000000000000" pitchFamily="2" charset="0"/>
              <a:ea typeface="Roboto Condensed Light" panose="02000000000000000000" pitchFamily="2" charset="0"/>
            </a:rPr>
            <a:t>його кредиторами</a:t>
          </a:r>
          <a:r>
            <a:rPr lang="uk-UA" sz="1400" dirty="0" smtClean="0">
              <a:solidFill>
                <a:srgbClr val="002060"/>
              </a:solidFill>
              <a:latin typeface="Roboto Condensed Light" panose="02000000000000000000" pitchFamily="2" charset="0"/>
              <a:ea typeface="Roboto Condensed Light" panose="02000000000000000000" pitchFamily="2" charset="0"/>
            </a:rPr>
            <a:t>.</a:t>
          </a:r>
          <a:endParaRPr lang="uk-UA" sz="1400" dirty="0">
            <a:solidFill>
              <a:srgbClr val="002060"/>
            </a:solidFill>
            <a:latin typeface="Roboto Condensed Light" panose="02000000000000000000" pitchFamily="2" charset="0"/>
            <a:ea typeface="Roboto Condensed Light" panose="02000000000000000000" pitchFamily="2" charset="0"/>
          </a:endParaRPr>
        </a:p>
      </dgm:t>
    </dgm:pt>
    <dgm:pt modelId="{A573F9C2-6F44-4523-9DB1-D9C20B978613}" type="parTrans" cxnId="{332ED642-5B95-4DEC-9F54-1309E6186E60}">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E1F3A8C5-E645-498C-A8C7-3587DA8617FA}" type="sibTrans" cxnId="{332ED642-5B95-4DEC-9F54-1309E6186E60}">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F884CC37-41EB-4C3F-B096-0F081819EB2D}">
      <dgm:prSet phldrT="[Текст]" custT="1"/>
      <dgm:spPr>
        <a:solidFill>
          <a:srgbClr val="002060"/>
        </a:solidFill>
      </dgm:spPr>
      <dgm:t>
        <a:bodyPr/>
        <a:lstStyle/>
        <a:p>
          <a:pPr algn="ctr"/>
          <a:r>
            <a:rPr lang="uk-UA" sz="1400" b="1" dirty="0" smtClean="0">
              <a:solidFill>
                <a:schemeClr val="bg1"/>
              </a:solidFill>
              <a:latin typeface="Roboto Condensed Light" panose="02000000000000000000" pitchFamily="2" charset="0"/>
              <a:ea typeface="Roboto Condensed Light" panose="02000000000000000000" pitchFamily="2" charset="0"/>
            </a:rPr>
            <a:t>Кодекс</a:t>
          </a:r>
          <a:endParaRPr lang="uk-UA" sz="1400" b="1" dirty="0">
            <a:solidFill>
              <a:schemeClr val="bg1"/>
            </a:solidFill>
            <a:latin typeface="Roboto Condensed Light" panose="02000000000000000000" pitchFamily="2" charset="0"/>
            <a:ea typeface="Roboto Condensed Light" panose="02000000000000000000" pitchFamily="2" charset="0"/>
          </a:endParaRPr>
        </a:p>
      </dgm:t>
    </dgm:pt>
    <dgm:pt modelId="{A5B0CBA1-142B-4F0B-838A-92325D1BEAC0}" type="parTrans" cxnId="{AA4D209F-32E1-4820-95E7-D862DD17AC7E}">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E2F18B58-C63C-4FD7-859E-A21D6BA9F5D0}" type="sibTrans" cxnId="{AA4D209F-32E1-4820-95E7-D862DD17AC7E}">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8B0BDBE8-09F9-44E5-8AD9-E2636B6C63EB}">
      <dgm:prSet phldrT="[Текст]" custT="1"/>
      <dgm:spPr>
        <a:ln w="19050">
          <a:solidFill>
            <a:srgbClr val="002060"/>
          </a:solidFill>
        </a:ln>
      </dgm:spPr>
      <dgm:t>
        <a:bodyPr/>
        <a:lstStyle/>
        <a:p>
          <a:pPr algn="just"/>
          <a:r>
            <a:rPr lang="uk-UA" sz="1400" dirty="0" smtClean="0">
              <a:solidFill>
                <a:srgbClr val="002060"/>
              </a:solidFill>
              <a:latin typeface="Roboto Condensed Light" panose="02000000000000000000" pitchFamily="2" charset="0"/>
              <a:ea typeface="Roboto Condensed Light" panose="02000000000000000000" pitchFamily="2" charset="0"/>
            </a:rPr>
            <a:t>Відповідно до ч. 1 ст. 115 Кодексу </a:t>
          </a:r>
          <a:r>
            <a:rPr lang="uk-UA" sz="1400" b="1" dirty="0" smtClean="0">
              <a:solidFill>
                <a:srgbClr val="002060"/>
              </a:solidFill>
              <a:latin typeface="Roboto Condensed Light" panose="02000000000000000000" pitchFamily="2" charset="0"/>
              <a:ea typeface="Roboto Condensed Light" panose="02000000000000000000" pitchFamily="2" charset="0"/>
            </a:rPr>
            <a:t>провадження у справі про неплатоспроможність боржника - фізичної особи або фізичної особи - підприємця може бути відкрито лише за заявою боржника</a:t>
          </a:r>
          <a:r>
            <a:rPr lang="uk-UA" sz="1400" dirty="0" smtClean="0">
              <a:solidFill>
                <a:srgbClr val="002060"/>
              </a:solidFill>
              <a:latin typeface="Roboto Condensed Light" panose="02000000000000000000" pitchFamily="2" charset="0"/>
              <a:ea typeface="Roboto Condensed Light" panose="02000000000000000000" pitchFamily="2" charset="0"/>
            </a:rPr>
            <a:t>.</a:t>
          </a:r>
          <a:endParaRPr lang="uk-UA" sz="1400" dirty="0">
            <a:solidFill>
              <a:srgbClr val="002060"/>
            </a:solidFill>
            <a:latin typeface="Roboto Condensed Light" panose="02000000000000000000" pitchFamily="2" charset="0"/>
            <a:ea typeface="Roboto Condensed Light" panose="02000000000000000000" pitchFamily="2" charset="0"/>
          </a:endParaRPr>
        </a:p>
      </dgm:t>
    </dgm:pt>
    <dgm:pt modelId="{8B8991AA-88B6-4020-B36D-C14E06E31C9D}" type="parTrans" cxnId="{9BF61A7C-CD69-4DF1-BDF7-0C43F92729D7}">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AFB1BB99-2C09-40FC-A8DB-02BE30D006B0}" type="sibTrans" cxnId="{9BF61A7C-CD69-4DF1-BDF7-0C43F92729D7}">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93095445-8679-47CA-A3F8-6C419FF57C91}">
      <dgm:prSet phldrT="[Текст]" custT="1"/>
      <dgm:spPr>
        <a:solidFill>
          <a:srgbClr val="002060"/>
        </a:solidFill>
      </dgm:spPr>
      <dgm:t>
        <a:bodyPr/>
        <a:lstStyle/>
        <a:p>
          <a:pPr algn="ctr"/>
          <a:r>
            <a:rPr lang="uk-UA" sz="1400" b="1" dirty="0" smtClean="0">
              <a:solidFill>
                <a:schemeClr val="bg1"/>
              </a:solidFill>
              <a:latin typeface="Roboto Condensed Light" panose="02000000000000000000" pitchFamily="2" charset="0"/>
              <a:ea typeface="Roboto Condensed Light" panose="02000000000000000000" pitchFamily="2" charset="0"/>
            </a:rPr>
            <a:t>Висновок</a:t>
          </a:r>
          <a:endParaRPr lang="uk-UA" sz="1400" b="1" dirty="0">
            <a:solidFill>
              <a:schemeClr val="bg1"/>
            </a:solidFill>
            <a:latin typeface="Roboto Condensed Light" panose="02000000000000000000" pitchFamily="2" charset="0"/>
            <a:ea typeface="Roboto Condensed Light" panose="02000000000000000000" pitchFamily="2" charset="0"/>
          </a:endParaRPr>
        </a:p>
      </dgm:t>
    </dgm:pt>
    <dgm:pt modelId="{67547BEF-06F2-46F1-BB5B-2248CA731306}" type="sibTrans" cxnId="{1BCF3062-78F5-4EA4-A56D-4DAB4196D9FF}">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9DB32FAE-F591-4498-92BB-D6ED3CEDB63D}" type="parTrans" cxnId="{1BCF3062-78F5-4EA4-A56D-4DAB4196D9FF}">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B2E685D1-2EF7-492D-9C35-4F806C3E3464}">
      <dgm:prSet phldrT="[Текст]" custT="1"/>
      <dgm:spPr>
        <a:ln w="19050">
          <a:solidFill>
            <a:srgbClr val="002060"/>
          </a:solidFill>
        </a:ln>
      </dgm:spPr>
      <dgm:t>
        <a:bodyPr/>
        <a:lstStyle/>
        <a:p>
          <a:pPr algn="just"/>
          <a:r>
            <a:rPr lang="uk-UA" sz="1400" b="1" dirty="0" smtClean="0">
              <a:solidFill>
                <a:srgbClr val="002060"/>
              </a:solidFill>
              <a:latin typeface="Roboto Condensed Light" panose="02000000000000000000" pitchFamily="2" charset="0"/>
              <a:ea typeface="Roboto Condensed Light" panose="02000000000000000000" pitchFamily="2" charset="0"/>
            </a:rPr>
            <a:t>Таким чином, на відміну від Закону Кодексом запроваджується «добровільний» інститут банкрутства боржника - фізичної особи або фізичної особи - підприємця, що є його правом, а не </a:t>
          </a:r>
          <a:r>
            <a:rPr lang="uk-UA" sz="1400" b="1" dirty="0" err="1" smtClean="0">
              <a:solidFill>
                <a:srgbClr val="002060"/>
              </a:solidFill>
              <a:latin typeface="Roboto Condensed Light" panose="02000000000000000000" pitchFamily="2" charset="0"/>
              <a:ea typeface="Roboto Condensed Light" panose="02000000000000000000" pitchFamily="2" charset="0"/>
            </a:rPr>
            <a:t>обов</a:t>
          </a:r>
          <a:r>
            <a:rPr lang="ru-RU" sz="1400" b="1" dirty="0" smtClean="0">
              <a:solidFill>
                <a:srgbClr val="002060"/>
              </a:solidFill>
              <a:latin typeface="Roboto Condensed Light" panose="02000000000000000000" pitchFamily="2" charset="0"/>
              <a:ea typeface="Roboto Condensed Light" panose="02000000000000000000" pitchFamily="2" charset="0"/>
            </a:rPr>
            <a:t>’</a:t>
          </a:r>
          <a:r>
            <a:rPr lang="uk-UA" sz="1400" b="1" dirty="0" err="1" smtClean="0">
              <a:solidFill>
                <a:srgbClr val="002060"/>
              </a:solidFill>
              <a:latin typeface="Roboto Condensed Light" panose="02000000000000000000" pitchFamily="2" charset="0"/>
              <a:ea typeface="Roboto Condensed Light" panose="02000000000000000000" pitchFamily="2" charset="0"/>
            </a:rPr>
            <a:t>язком</a:t>
          </a:r>
          <a:r>
            <a:rPr lang="uk-UA" sz="1400" b="1" dirty="0" smtClean="0">
              <a:solidFill>
                <a:srgbClr val="002060"/>
              </a:solidFill>
              <a:latin typeface="Roboto Condensed Light" panose="02000000000000000000" pitchFamily="2" charset="0"/>
              <a:ea typeface="Roboto Condensed Light" panose="02000000000000000000" pitchFamily="2" charset="0"/>
            </a:rPr>
            <a:t>. Кредитори позбавлені права ініціювати банкрутство фізичних осіб.</a:t>
          </a:r>
          <a:endParaRPr lang="uk-UA" sz="1400" dirty="0">
            <a:solidFill>
              <a:srgbClr val="002060"/>
            </a:solidFill>
            <a:latin typeface="Roboto Condensed Light" panose="02000000000000000000" pitchFamily="2" charset="0"/>
            <a:ea typeface="Roboto Condensed Light" panose="02000000000000000000" pitchFamily="2" charset="0"/>
          </a:endParaRPr>
        </a:p>
      </dgm:t>
    </dgm:pt>
    <dgm:pt modelId="{C3F9AA9D-577B-4709-9C48-F35E4CE60CA4}" type="sibTrans" cxnId="{64A7A3C7-93A1-463E-BDF2-152B58422AB5}">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5F816789-C8E9-47A9-971C-3B0C1F447712}" type="parTrans" cxnId="{64A7A3C7-93A1-463E-BDF2-152B58422AB5}">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5EB755F3-7146-4726-B30A-ED585779F5F9}">
      <dgm:prSet custT="1"/>
      <dgm:spPr>
        <a:ln w="19050">
          <a:solidFill>
            <a:srgbClr val="002060"/>
          </a:solidFill>
        </a:ln>
      </dgm:spPr>
      <dgm:t>
        <a:bodyPr/>
        <a:lstStyle/>
        <a:p>
          <a:pPr algn="just"/>
          <a:r>
            <a:rPr lang="uk-UA" sz="1400" dirty="0" smtClean="0">
              <a:solidFill>
                <a:srgbClr val="002060"/>
              </a:solidFill>
              <a:latin typeface="Roboto Condensed Light" panose="02000000000000000000" pitchFamily="2" charset="0"/>
              <a:ea typeface="Roboto Condensed Light" panose="02000000000000000000" pitchFamily="2" charset="0"/>
            </a:rPr>
            <a:t>Ч. 2 ст. 115 Кодексу передбачено підстави за яких боржник (фізична особа або фізична особа - підприємець) має право звернутися до господарського суду із відповідною заявою.</a:t>
          </a:r>
          <a:endParaRPr lang="uk-UA" sz="1400" dirty="0">
            <a:solidFill>
              <a:srgbClr val="002060"/>
            </a:solidFill>
            <a:latin typeface="Roboto Condensed Light" panose="02000000000000000000" pitchFamily="2" charset="0"/>
            <a:ea typeface="Roboto Condensed Light" panose="02000000000000000000" pitchFamily="2" charset="0"/>
          </a:endParaRPr>
        </a:p>
      </dgm:t>
    </dgm:pt>
    <dgm:pt modelId="{8E698F27-E0AB-41D6-AA08-493BF7DDB901}" type="parTrans" cxnId="{F3E57B31-CED4-4EFB-B918-4ADF30F60052}">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A6BA08BD-F8B1-4A72-9496-BD3FC1838A22}" type="sibTrans" cxnId="{F3E57B31-CED4-4EFB-B918-4ADF30F60052}">
      <dgm:prSet/>
      <dgm:spPr/>
      <dgm:t>
        <a:bodyPr/>
        <a:lstStyle/>
        <a:p>
          <a:pPr algn="just"/>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45CA6596-650F-4E72-89D9-1AE18077B834}" type="pres">
      <dgm:prSet presAssocID="{674698E4-C385-4E12-8F59-8E91317AF650}" presName="linearFlow" presStyleCnt="0">
        <dgm:presLayoutVars>
          <dgm:dir/>
          <dgm:animLvl val="lvl"/>
          <dgm:resizeHandles val="exact"/>
        </dgm:presLayoutVars>
      </dgm:prSet>
      <dgm:spPr/>
      <dgm:t>
        <a:bodyPr/>
        <a:lstStyle/>
        <a:p>
          <a:endParaRPr lang="uk-UA"/>
        </a:p>
      </dgm:t>
    </dgm:pt>
    <dgm:pt modelId="{552EFE0B-4312-4464-BB46-1017668E5AAD}" type="pres">
      <dgm:prSet presAssocID="{44EFF9D1-5E8E-4D62-BED3-DD8459690A0D}" presName="composite" presStyleCnt="0"/>
      <dgm:spPr/>
    </dgm:pt>
    <dgm:pt modelId="{886E5AE1-4BF3-497D-8900-35FA56595636}" type="pres">
      <dgm:prSet presAssocID="{44EFF9D1-5E8E-4D62-BED3-DD8459690A0D}" presName="parentText" presStyleLbl="alignNode1" presStyleIdx="0" presStyleCnt="3">
        <dgm:presLayoutVars>
          <dgm:chMax val="1"/>
          <dgm:bulletEnabled val="1"/>
        </dgm:presLayoutVars>
      </dgm:prSet>
      <dgm:spPr/>
      <dgm:t>
        <a:bodyPr/>
        <a:lstStyle/>
        <a:p>
          <a:endParaRPr lang="uk-UA"/>
        </a:p>
      </dgm:t>
    </dgm:pt>
    <dgm:pt modelId="{685612DD-6C6E-4AF0-8F59-5D7DDB16146A}" type="pres">
      <dgm:prSet presAssocID="{44EFF9D1-5E8E-4D62-BED3-DD8459690A0D}" presName="descendantText" presStyleLbl="alignAcc1" presStyleIdx="0" presStyleCnt="3" custScaleY="95222">
        <dgm:presLayoutVars>
          <dgm:bulletEnabled val="1"/>
        </dgm:presLayoutVars>
      </dgm:prSet>
      <dgm:spPr/>
      <dgm:t>
        <a:bodyPr/>
        <a:lstStyle/>
        <a:p>
          <a:endParaRPr lang="uk-UA"/>
        </a:p>
      </dgm:t>
    </dgm:pt>
    <dgm:pt modelId="{20430CB3-82A3-4AB2-B717-107E0FD9B7EA}" type="pres">
      <dgm:prSet presAssocID="{90FE80EE-0015-4126-A43F-EDE49A73AC55}" presName="sp" presStyleCnt="0"/>
      <dgm:spPr/>
    </dgm:pt>
    <dgm:pt modelId="{E8A07522-044F-422F-B72F-675EF3E6C5EF}" type="pres">
      <dgm:prSet presAssocID="{F884CC37-41EB-4C3F-B096-0F081819EB2D}" presName="composite" presStyleCnt="0"/>
      <dgm:spPr/>
    </dgm:pt>
    <dgm:pt modelId="{7F6F11B9-BF10-461F-8B0F-A14AEE1556FE}" type="pres">
      <dgm:prSet presAssocID="{F884CC37-41EB-4C3F-B096-0F081819EB2D}" presName="parentText" presStyleLbl="alignNode1" presStyleIdx="1" presStyleCnt="3" custScaleY="110689">
        <dgm:presLayoutVars>
          <dgm:chMax val="1"/>
          <dgm:bulletEnabled val="1"/>
        </dgm:presLayoutVars>
      </dgm:prSet>
      <dgm:spPr/>
      <dgm:t>
        <a:bodyPr/>
        <a:lstStyle/>
        <a:p>
          <a:endParaRPr lang="uk-UA"/>
        </a:p>
      </dgm:t>
    </dgm:pt>
    <dgm:pt modelId="{27E7103A-A767-48C0-9600-498E95CA3627}" type="pres">
      <dgm:prSet presAssocID="{F884CC37-41EB-4C3F-B096-0F081819EB2D}" presName="descendantText" presStyleLbl="alignAcc1" presStyleIdx="1" presStyleCnt="3" custScaleY="107934">
        <dgm:presLayoutVars>
          <dgm:bulletEnabled val="1"/>
        </dgm:presLayoutVars>
      </dgm:prSet>
      <dgm:spPr/>
      <dgm:t>
        <a:bodyPr/>
        <a:lstStyle/>
        <a:p>
          <a:endParaRPr lang="uk-UA"/>
        </a:p>
      </dgm:t>
    </dgm:pt>
    <dgm:pt modelId="{6C487F59-D1EB-4EE6-B056-B40CED108ECF}" type="pres">
      <dgm:prSet presAssocID="{E2F18B58-C63C-4FD7-859E-A21D6BA9F5D0}" presName="sp" presStyleCnt="0"/>
      <dgm:spPr/>
    </dgm:pt>
    <dgm:pt modelId="{A2C896FA-9F8F-4745-8CD5-5CC5EA6D72D0}" type="pres">
      <dgm:prSet presAssocID="{93095445-8679-47CA-A3F8-6C419FF57C91}" presName="composite" presStyleCnt="0"/>
      <dgm:spPr/>
    </dgm:pt>
    <dgm:pt modelId="{03A9180B-4174-4261-9966-1077C0649AE3}" type="pres">
      <dgm:prSet presAssocID="{93095445-8679-47CA-A3F8-6C419FF57C91}" presName="parentText" presStyleLbl="alignNode1" presStyleIdx="2" presStyleCnt="3">
        <dgm:presLayoutVars>
          <dgm:chMax val="1"/>
          <dgm:bulletEnabled val="1"/>
        </dgm:presLayoutVars>
      </dgm:prSet>
      <dgm:spPr/>
      <dgm:t>
        <a:bodyPr/>
        <a:lstStyle/>
        <a:p>
          <a:endParaRPr lang="uk-UA"/>
        </a:p>
      </dgm:t>
    </dgm:pt>
    <dgm:pt modelId="{6AF801CE-B814-499F-9523-E18902BA3025}" type="pres">
      <dgm:prSet presAssocID="{93095445-8679-47CA-A3F8-6C419FF57C91}" presName="descendantText" presStyleLbl="alignAcc1" presStyleIdx="2" presStyleCnt="3" custScaleY="92567">
        <dgm:presLayoutVars>
          <dgm:bulletEnabled val="1"/>
        </dgm:presLayoutVars>
      </dgm:prSet>
      <dgm:spPr/>
      <dgm:t>
        <a:bodyPr/>
        <a:lstStyle/>
        <a:p>
          <a:endParaRPr lang="uk-UA"/>
        </a:p>
      </dgm:t>
    </dgm:pt>
  </dgm:ptLst>
  <dgm:cxnLst>
    <dgm:cxn modelId="{4A71D168-57DF-41B2-9680-F3E4DAABF12B}" type="presOf" srcId="{674698E4-C385-4E12-8F59-8E91317AF650}" destId="{45CA6596-650F-4E72-89D9-1AE18077B834}" srcOrd="0" destOrd="0" presId="urn:microsoft.com/office/officeart/2005/8/layout/chevron2"/>
    <dgm:cxn modelId="{10F0BB49-292D-4AB1-9DC9-EB379E09B859}" type="presOf" srcId="{F884CC37-41EB-4C3F-B096-0F081819EB2D}" destId="{7F6F11B9-BF10-461F-8B0F-A14AEE1556FE}" srcOrd="0" destOrd="0" presId="urn:microsoft.com/office/officeart/2005/8/layout/chevron2"/>
    <dgm:cxn modelId="{1533C560-C7EE-489E-8EB7-26B50D5562DD}" type="presOf" srcId="{93095445-8679-47CA-A3F8-6C419FF57C91}" destId="{03A9180B-4174-4261-9966-1077C0649AE3}" srcOrd="0" destOrd="0" presId="urn:microsoft.com/office/officeart/2005/8/layout/chevron2"/>
    <dgm:cxn modelId="{48504D58-6B1B-4B2B-8B30-F9FE240AD25A}" type="presOf" srcId="{8B0BDBE8-09F9-44E5-8AD9-E2636B6C63EB}" destId="{27E7103A-A767-48C0-9600-498E95CA3627}" srcOrd="0" destOrd="0" presId="urn:microsoft.com/office/officeart/2005/8/layout/chevron2"/>
    <dgm:cxn modelId="{0C31EE73-C0C6-4759-B343-047C6871C417}" srcId="{674698E4-C385-4E12-8F59-8E91317AF650}" destId="{44EFF9D1-5E8E-4D62-BED3-DD8459690A0D}" srcOrd="0" destOrd="0" parTransId="{1F90437C-B1F1-40E7-95C8-8C45992B30D5}" sibTransId="{90FE80EE-0015-4126-A43F-EDE49A73AC55}"/>
    <dgm:cxn modelId="{F3E57B31-CED4-4EFB-B918-4ADF30F60052}" srcId="{F884CC37-41EB-4C3F-B096-0F081819EB2D}" destId="{5EB755F3-7146-4726-B30A-ED585779F5F9}" srcOrd="1" destOrd="0" parTransId="{8E698F27-E0AB-41D6-AA08-493BF7DDB901}" sibTransId="{A6BA08BD-F8B1-4A72-9496-BD3FC1838A22}"/>
    <dgm:cxn modelId="{1BCF3062-78F5-4EA4-A56D-4DAB4196D9FF}" srcId="{674698E4-C385-4E12-8F59-8E91317AF650}" destId="{93095445-8679-47CA-A3F8-6C419FF57C91}" srcOrd="2" destOrd="0" parTransId="{9DB32FAE-F591-4498-92BB-D6ED3CEDB63D}" sibTransId="{67547BEF-06F2-46F1-BB5B-2248CA731306}"/>
    <dgm:cxn modelId="{332ED642-5B95-4DEC-9F54-1309E6186E60}" srcId="{44EFF9D1-5E8E-4D62-BED3-DD8459690A0D}" destId="{045F5634-9BFE-40A9-AD8B-EA6541DF0F36}" srcOrd="0" destOrd="0" parTransId="{A573F9C2-6F44-4523-9DB1-D9C20B978613}" sibTransId="{E1F3A8C5-E645-498C-A8C7-3587DA8617FA}"/>
    <dgm:cxn modelId="{D8F85C14-4850-4372-A240-11AC3BD02C07}" type="presOf" srcId="{44EFF9D1-5E8E-4D62-BED3-DD8459690A0D}" destId="{886E5AE1-4BF3-497D-8900-35FA56595636}" srcOrd="0" destOrd="0" presId="urn:microsoft.com/office/officeart/2005/8/layout/chevron2"/>
    <dgm:cxn modelId="{CB9211C6-1FAA-4598-982D-305CD7AD867D}" type="presOf" srcId="{B2E685D1-2EF7-492D-9C35-4F806C3E3464}" destId="{6AF801CE-B814-499F-9523-E18902BA3025}" srcOrd="0" destOrd="0" presId="urn:microsoft.com/office/officeart/2005/8/layout/chevron2"/>
    <dgm:cxn modelId="{64A7A3C7-93A1-463E-BDF2-152B58422AB5}" srcId="{93095445-8679-47CA-A3F8-6C419FF57C91}" destId="{B2E685D1-2EF7-492D-9C35-4F806C3E3464}" srcOrd="0" destOrd="0" parTransId="{5F816789-C8E9-47A9-971C-3B0C1F447712}" sibTransId="{C3F9AA9D-577B-4709-9C48-F35E4CE60CA4}"/>
    <dgm:cxn modelId="{96B70332-1DDF-4675-9820-99CB37B3C0BE}" type="presOf" srcId="{5EB755F3-7146-4726-B30A-ED585779F5F9}" destId="{27E7103A-A767-48C0-9600-498E95CA3627}" srcOrd="0" destOrd="1" presId="urn:microsoft.com/office/officeart/2005/8/layout/chevron2"/>
    <dgm:cxn modelId="{9BF61A7C-CD69-4DF1-BDF7-0C43F92729D7}" srcId="{F884CC37-41EB-4C3F-B096-0F081819EB2D}" destId="{8B0BDBE8-09F9-44E5-8AD9-E2636B6C63EB}" srcOrd="0" destOrd="0" parTransId="{8B8991AA-88B6-4020-B36D-C14E06E31C9D}" sibTransId="{AFB1BB99-2C09-40FC-A8DB-02BE30D006B0}"/>
    <dgm:cxn modelId="{517BADED-2A34-40B2-9680-B70F1A27FAE3}" type="presOf" srcId="{045F5634-9BFE-40A9-AD8B-EA6541DF0F36}" destId="{685612DD-6C6E-4AF0-8F59-5D7DDB16146A}" srcOrd="0" destOrd="0" presId="urn:microsoft.com/office/officeart/2005/8/layout/chevron2"/>
    <dgm:cxn modelId="{AA4D209F-32E1-4820-95E7-D862DD17AC7E}" srcId="{674698E4-C385-4E12-8F59-8E91317AF650}" destId="{F884CC37-41EB-4C3F-B096-0F081819EB2D}" srcOrd="1" destOrd="0" parTransId="{A5B0CBA1-142B-4F0B-838A-92325D1BEAC0}" sibTransId="{E2F18B58-C63C-4FD7-859E-A21D6BA9F5D0}"/>
    <dgm:cxn modelId="{9503A6A5-1452-4D79-B841-7079E31470D7}" type="presParOf" srcId="{45CA6596-650F-4E72-89D9-1AE18077B834}" destId="{552EFE0B-4312-4464-BB46-1017668E5AAD}" srcOrd="0" destOrd="0" presId="urn:microsoft.com/office/officeart/2005/8/layout/chevron2"/>
    <dgm:cxn modelId="{0CAC8774-2DD0-4B4A-93AE-451B39BC50D1}" type="presParOf" srcId="{552EFE0B-4312-4464-BB46-1017668E5AAD}" destId="{886E5AE1-4BF3-497D-8900-35FA56595636}" srcOrd="0" destOrd="0" presId="urn:microsoft.com/office/officeart/2005/8/layout/chevron2"/>
    <dgm:cxn modelId="{DFEA22B6-7273-4892-A922-6220147C4EFF}" type="presParOf" srcId="{552EFE0B-4312-4464-BB46-1017668E5AAD}" destId="{685612DD-6C6E-4AF0-8F59-5D7DDB16146A}" srcOrd="1" destOrd="0" presId="urn:microsoft.com/office/officeart/2005/8/layout/chevron2"/>
    <dgm:cxn modelId="{45753261-DA27-489A-BA96-828B6B614ACC}" type="presParOf" srcId="{45CA6596-650F-4E72-89D9-1AE18077B834}" destId="{20430CB3-82A3-4AB2-B717-107E0FD9B7EA}" srcOrd="1" destOrd="0" presId="urn:microsoft.com/office/officeart/2005/8/layout/chevron2"/>
    <dgm:cxn modelId="{E6CEF6B1-EF41-430E-9FDB-6C4F4695D4AA}" type="presParOf" srcId="{45CA6596-650F-4E72-89D9-1AE18077B834}" destId="{E8A07522-044F-422F-B72F-675EF3E6C5EF}" srcOrd="2" destOrd="0" presId="urn:microsoft.com/office/officeart/2005/8/layout/chevron2"/>
    <dgm:cxn modelId="{4406C64A-711F-421B-BCBF-50196F82CC5F}" type="presParOf" srcId="{E8A07522-044F-422F-B72F-675EF3E6C5EF}" destId="{7F6F11B9-BF10-461F-8B0F-A14AEE1556FE}" srcOrd="0" destOrd="0" presId="urn:microsoft.com/office/officeart/2005/8/layout/chevron2"/>
    <dgm:cxn modelId="{088B82AA-CB8E-4E7E-AC5D-0A0A8FA0D422}" type="presParOf" srcId="{E8A07522-044F-422F-B72F-675EF3E6C5EF}" destId="{27E7103A-A767-48C0-9600-498E95CA3627}" srcOrd="1" destOrd="0" presId="urn:microsoft.com/office/officeart/2005/8/layout/chevron2"/>
    <dgm:cxn modelId="{20E4B539-0D26-402C-ADA1-F13367A67E2F}" type="presParOf" srcId="{45CA6596-650F-4E72-89D9-1AE18077B834}" destId="{6C487F59-D1EB-4EE6-B056-B40CED108ECF}" srcOrd="3" destOrd="0" presId="urn:microsoft.com/office/officeart/2005/8/layout/chevron2"/>
    <dgm:cxn modelId="{8AEF850B-1764-45F4-9A1F-7B836C0F9390}" type="presParOf" srcId="{45CA6596-650F-4E72-89D9-1AE18077B834}" destId="{A2C896FA-9F8F-4745-8CD5-5CC5EA6D72D0}" srcOrd="4" destOrd="0" presId="urn:microsoft.com/office/officeart/2005/8/layout/chevron2"/>
    <dgm:cxn modelId="{CB5FA31F-10CC-477F-81D7-5E56443474F3}" type="presParOf" srcId="{A2C896FA-9F8F-4745-8CD5-5CC5EA6D72D0}" destId="{03A9180B-4174-4261-9966-1077C0649AE3}" srcOrd="0" destOrd="0" presId="urn:microsoft.com/office/officeart/2005/8/layout/chevron2"/>
    <dgm:cxn modelId="{0367BF0D-0540-40BF-AB41-81EB12E7A558}" type="presParOf" srcId="{A2C896FA-9F8F-4745-8CD5-5CC5EA6D72D0}" destId="{6AF801CE-B814-499F-9523-E18902BA302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2B6DE6-B652-4282-BB68-EEC5606FD317}" type="doc">
      <dgm:prSet loTypeId="urn:microsoft.com/office/officeart/2008/layout/VerticalCurvedList" loCatId="list" qsTypeId="urn:microsoft.com/office/officeart/2005/8/quickstyle/simple2" qsCatId="simple" csTypeId="urn:microsoft.com/office/officeart/2005/8/colors/accent1_2" csCatId="accent1" phldr="1"/>
      <dgm:spPr/>
      <dgm:t>
        <a:bodyPr/>
        <a:lstStyle/>
        <a:p>
          <a:endParaRPr lang="uk-UA"/>
        </a:p>
      </dgm:t>
    </dgm:pt>
    <dgm:pt modelId="{4560A3A2-6194-4EDF-9599-99321D31FF59}">
      <dgm:prSet phldrT="[Текст]" custT="1"/>
      <dgm:spPr>
        <a:solidFill>
          <a:schemeClr val="bg1"/>
        </a:solidFill>
        <a:ln>
          <a:solidFill>
            <a:schemeClr val="accent1"/>
          </a:solidFill>
        </a:ln>
      </dgm:spPr>
      <dgm:t>
        <a:bodyPr/>
        <a:lstStyle/>
        <a:p>
          <a:pPr>
            <a:lnSpc>
              <a:spcPct val="100000"/>
            </a:lnSpc>
            <a:spcBef>
              <a:spcPts val="0"/>
            </a:spcBef>
            <a:spcAft>
              <a:spcPts val="0"/>
            </a:spcAft>
          </a:pPr>
          <a:r>
            <a:rPr lang="uk-UA" sz="1200" b="1" dirty="0" smtClean="0">
              <a:solidFill>
                <a:srgbClr val="002060"/>
              </a:solidFill>
              <a:latin typeface="Roboto Condensed Light" panose="02000000000000000000" pitchFamily="2" charset="0"/>
              <a:ea typeface="Roboto Condensed Light" panose="02000000000000000000" pitchFamily="2" charset="0"/>
            </a:rPr>
            <a:t>Кодекс</a:t>
          </a:r>
          <a:endParaRPr lang="uk-UA" sz="1200" b="1" dirty="0">
            <a:solidFill>
              <a:srgbClr val="002060"/>
            </a:solidFill>
            <a:latin typeface="Roboto Condensed Light" panose="02000000000000000000" pitchFamily="2" charset="0"/>
            <a:ea typeface="Roboto Condensed Light" panose="02000000000000000000" pitchFamily="2" charset="0"/>
          </a:endParaRPr>
        </a:p>
      </dgm:t>
    </dgm:pt>
    <dgm:pt modelId="{6803D6F6-0253-41A2-A927-C606F60F9C95}" type="parTrans" cxnId="{9FF805D6-01A4-456A-95D5-3096995AA706}">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0FD1A938-3771-4113-92CF-9774D0DECB25}" type="sibTrans" cxnId="{9FF805D6-01A4-456A-95D5-3096995AA706}">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51E7CC47-186E-4DD3-9711-D15A9D7221C5}">
      <dgm:prSet phldrT="[Текст]" custT="1"/>
      <dgm:spPr>
        <a:solidFill>
          <a:schemeClr val="bg1"/>
        </a:solidFill>
        <a:ln>
          <a:solidFill>
            <a:schemeClr val="accent1"/>
          </a:solidFill>
        </a:ln>
      </dgm:spPr>
      <dgm:t>
        <a:bodyPr/>
        <a:lstStyle/>
        <a:p>
          <a:pPr marL="0" indent="0" algn="just">
            <a:lnSpc>
              <a:spcPct val="100000"/>
            </a:lnSpc>
            <a:spcBef>
              <a:spcPts val="0"/>
            </a:spcBef>
            <a:spcAft>
              <a:spcPts val="0"/>
            </a:spcAft>
          </a:pPr>
          <a:r>
            <a:rPr lang="uk-UA" sz="1200" b="1" u="none" dirty="0" smtClean="0">
              <a:solidFill>
                <a:srgbClr val="002060"/>
              </a:solidFill>
              <a:latin typeface="Roboto Condensed Light" panose="02000000000000000000" pitchFamily="2" charset="0"/>
              <a:ea typeface="Roboto Condensed Light" panose="02000000000000000000" pitchFamily="2" charset="0"/>
            </a:rPr>
            <a:t>Боржник це юридична особа або фізична особа, у тому числі фізична особа - підприємець</a:t>
          </a:r>
          <a:r>
            <a:rPr lang="uk-UA" sz="1200" u="none" dirty="0" smtClean="0">
              <a:solidFill>
                <a:srgbClr val="002060"/>
              </a:solidFill>
              <a:latin typeface="Roboto Condensed Light" panose="02000000000000000000" pitchFamily="2" charset="0"/>
              <a:ea typeface="Roboto Condensed Light" panose="02000000000000000000" pitchFamily="2" charset="0"/>
            </a:rPr>
            <a:t>, неспроможна виконати свої грошові зобов'язання, строк виконання яких настав </a:t>
          </a:r>
          <a:r>
            <a:rPr lang="uk-UA" sz="1200" i="1" u="none" dirty="0" smtClean="0">
              <a:solidFill>
                <a:srgbClr val="002060"/>
              </a:solidFill>
              <a:latin typeface="Roboto Condensed Light" panose="02000000000000000000" pitchFamily="2" charset="0"/>
              <a:ea typeface="Roboto Condensed Light" panose="02000000000000000000" pitchFamily="2" charset="0"/>
            </a:rPr>
            <a:t>(</a:t>
          </a:r>
          <a:r>
            <a:rPr lang="uk-UA" sz="1200" i="1" u="none" dirty="0" err="1" smtClean="0">
              <a:solidFill>
                <a:srgbClr val="002060"/>
              </a:solidFill>
              <a:latin typeface="Roboto Condensed Light" panose="02000000000000000000" pitchFamily="2" charset="0"/>
              <a:ea typeface="Roboto Condensed Light" panose="02000000000000000000" pitchFamily="2" charset="0"/>
            </a:rPr>
            <a:t>абз</a:t>
          </a:r>
          <a:r>
            <a:rPr lang="uk-UA" sz="1200" i="1" u="none" dirty="0" smtClean="0">
              <a:solidFill>
                <a:srgbClr val="002060"/>
              </a:solidFill>
              <a:latin typeface="Roboto Condensed Light" panose="02000000000000000000" pitchFamily="2" charset="0"/>
              <a:ea typeface="Roboto Condensed Light" panose="02000000000000000000" pitchFamily="2" charset="0"/>
            </a:rPr>
            <a:t>. 4 ст. 1 Кодексу)</a:t>
          </a:r>
          <a:r>
            <a:rPr lang="uk-UA" sz="1200" u="none" dirty="0" smtClean="0">
              <a:solidFill>
                <a:srgbClr val="002060"/>
              </a:solidFill>
              <a:latin typeface="Roboto Condensed Light" panose="02000000000000000000" pitchFamily="2" charset="0"/>
              <a:ea typeface="Roboto Condensed Light" panose="02000000000000000000" pitchFamily="2" charset="0"/>
            </a:rPr>
            <a:t>.</a:t>
          </a:r>
          <a:endParaRPr lang="uk-UA" sz="1200" u="none" dirty="0">
            <a:solidFill>
              <a:srgbClr val="002060"/>
            </a:solidFill>
            <a:latin typeface="Roboto Condensed Light" panose="02000000000000000000" pitchFamily="2" charset="0"/>
            <a:ea typeface="Roboto Condensed Light" panose="02000000000000000000" pitchFamily="2" charset="0"/>
          </a:endParaRPr>
        </a:p>
      </dgm:t>
    </dgm:pt>
    <dgm:pt modelId="{F0E247C5-729B-4DE5-946D-E3C0EBBBCB62}" type="parTrans" cxnId="{BB309F7F-B2AC-4805-B75B-F124474A3107}">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A0B23DA8-8DA5-45A0-972C-963C405A369B}" type="sibTrans" cxnId="{BB309F7F-B2AC-4805-B75B-F124474A3107}">
      <dgm:prSet/>
      <dgm:spPr>
        <a:solidFill>
          <a:schemeClr val="accent1"/>
        </a:solidFill>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6E8CEB66-D245-4BD9-88F5-D91D68990871}">
      <dgm:prSet phldrT="[Текст]" custT="1"/>
      <dgm:spPr>
        <a:solidFill>
          <a:schemeClr val="bg1"/>
        </a:solidFill>
        <a:ln>
          <a:solidFill>
            <a:schemeClr val="accent1"/>
          </a:solidFill>
        </a:ln>
      </dgm:spPr>
      <dgm:t>
        <a:bodyPr/>
        <a:lstStyle/>
        <a:p>
          <a:pPr>
            <a:lnSpc>
              <a:spcPct val="100000"/>
            </a:lnSpc>
            <a:spcBef>
              <a:spcPts val="0"/>
            </a:spcBef>
            <a:spcAft>
              <a:spcPts val="0"/>
            </a:spcAft>
          </a:pPr>
          <a:r>
            <a:rPr lang="uk-UA" sz="1200" b="1" dirty="0" smtClean="0">
              <a:solidFill>
                <a:srgbClr val="002060"/>
              </a:solidFill>
              <a:latin typeface="Roboto Condensed Light" panose="02000000000000000000" pitchFamily="2" charset="0"/>
              <a:ea typeface="Roboto Condensed Light" panose="02000000000000000000" pitchFamily="2" charset="0"/>
            </a:rPr>
            <a:t>Цивільний кодекс України (ЦК України)</a:t>
          </a:r>
          <a:endParaRPr lang="uk-UA" sz="1200" b="1" dirty="0">
            <a:solidFill>
              <a:srgbClr val="002060"/>
            </a:solidFill>
            <a:latin typeface="Roboto Condensed Light" panose="02000000000000000000" pitchFamily="2" charset="0"/>
            <a:ea typeface="Roboto Condensed Light" panose="02000000000000000000" pitchFamily="2" charset="0"/>
          </a:endParaRPr>
        </a:p>
      </dgm:t>
    </dgm:pt>
    <dgm:pt modelId="{2D3A5B90-EB26-4996-AEA8-552D03DB1A45}" type="parTrans" cxnId="{4FD8B617-3BA6-477C-811E-C4FEE1F04CF7}">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D21B6823-6508-45FE-8063-CC267B7EF846}" type="sibTrans" cxnId="{4FD8B617-3BA6-477C-811E-C4FEE1F04CF7}">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0E000B82-0B79-428C-95F0-F4B42116E007}">
      <dgm:prSet phldrT="[Текст]" custT="1"/>
      <dgm:spPr>
        <a:solidFill>
          <a:schemeClr val="bg1"/>
        </a:solidFill>
        <a:ln>
          <a:solidFill>
            <a:schemeClr val="accent1"/>
          </a:solidFill>
        </a:ln>
      </dgm:spPr>
      <dgm:t>
        <a:bodyPr/>
        <a:lstStyle/>
        <a:p>
          <a:pPr marL="0" indent="0" algn="just">
            <a:lnSpc>
              <a:spcPct val="100000"/>
            </a:lnSpc>
            <a:spcBef>
              <a:spcPts val="0"/>
            </a:spcBef>
            <a:spcAft>
              <a:spcPts val="0"/>
            </a:spcAft>
          </a:pPr>
          <a:r>
            <a:rPr lang="uk-UA" sz="1200" dirty="0" smtClean="0">
              <a:solidFill>
                <a:srgbClr val="002060"/>
              </a:solidFill>
              <a:latin typeface="Roboto Condensed Light" panose="02000000000000000000" pitchFamily="2" charset="0"/>
              <a:ea typeface="Roboto Condensed Light" panose="02000000000000000000" pitchFamily="2" charset="0"/>
            </a:rPr>
            <a:t>Для більш точного визначення кола суб’єктів, які в розумінні Кодексу можуть вважатися боржниками див. положення  ЦК України: (1) щодо визначення юридичної особи – </a:t>
          </a:r>
          <a:r>
            <a:rPr lang="uk-UA" sz="1200" i="1" dirty="0" smtClean="0">
              <a:solidFill>
                <a:srgbClr val="002060"/>
              </a:solidFill>
              <a:latin typeface="Roboto Condensed Light" panose="02000000000000000000" pitchFamily="2" charset="0"/>
              <a:ea typeface="Roboto Condensed Light" panose="02000000000000000000" pitchFamily="2" charset="0"/>
            </a:rPr>
            <a:t>ст. 80 ЦК України;</a:t>
          </a:r>
          <a:r>
            <a:rPr lang="uk-UA" sz="1200" dirty="0" smtClean="0">
              <a:solidFill>
                <a:srgbClr val="002060"/>
              </a:solidFill>
              <a:latin typeface="Roboto Condensed Light" panose="02000000000000000000" pitchFamily="2" charset="0"/>
              <a:ea typeface="Roboto Condensed Light" panose="02000000000000000000" pitchFamily="2" charset="0"/>
            </a:rPr>
            <a:t> (2) щодо  припинення юридичної особи в процесі банкрутства – </a:t>
          </a:r>
          <a:r>
            <a:rPr lang="uk-UA" sz="1200" i="1" dirty="0" smtClean="0">
              <a:solidFill>
                <a:srgbClr val="002060"/>
              </a:solidFill>
              <a:latin typeface="Roboto Condensed Light" panose="02000000000000000000" pitchFamily="2" charset="0"/>
              <a:ea typeface="Roboto Condensed Light" panose="02000000000000000000" pitchFamily="2" charset="0"/>
            </a:rPr>
            <a:t>ч. 6 ст. 104 ЦК України</a:t>
          </a:r>
          <a:r>
            <a:rPr lang="uk-UA" sz="1200" i="0" u="none" dirty="0" smtClean="0">
              <a:solidFill>
                <a:srgbClr val="002060"/>
              </a:solidFill>
              <a:latin typeface="Roboto Condensed Light" panose="02000000000000000000" pitchFamily="2" charset="0"/>
              <a:ea typeface="Roboto Condensed Light" panose="02000000000000000000" pitchFamily="2" charset="0"/>
            </a:rPr>
            <a:t>; (3) </a:t>
          </a:r>
          <a:r>
            <a:rPr lang="uk-UA" sz="1200" dirty="0" smtClean="0">
              <a:solidFill>
                <a:srgbClr val="002060"/>
              </a:solidFill>
              <a:latin typeface="Roboto Condensed Light" panose="02000000000000000000" pitchFamily="2" charset="0"/>
              <a:ea typeface="Roboto Condensed Light" panose="02000000000000000000" pitchFamily="2" charset="0"/>
            </a:rPr>
            <a:t>щодо поділу, створення та державної реєстрації юридичних осіб – </a:t>
          </a:r>
          <a:r>
            <a:rPr lang="uk-UA" sz="1200" i="1" dirty="0" err="1" smtClean="0">
              <a:solidFill>
                <a:srgbClr val="002060"/>
              </a:solidFill>
              <a:latin typeface="Roboto Condensed Light" panose="02000000000000000000" pitchFamily="2" charset="0"/>
              <a:ea typeface="Roboto Condensed Light" panose="02000000000000000000" pitchFamily="2" charset="0"/>
            </a:rPr>
            <a:t>ч.ч</a:t>
          </a:r>
          <a:r>
            <a:rPr lang="uk-UA" sz="1200" i="1" dirty="0" smtClean="0">
              <a:solidFill>
                <a:srgbClr val="002060"/>
              </a:solidFill>
              <a:latin typeface="Roboto Condensed Light" panose="02000000000000000000" pitchFamily="2" charset="0"/>
              <a:ea typeface="Roboto Condensed Light" panose="02000000000000000000" pitchFamily="2" charset="0"/>
            </a:rPr>
            <a:t>. 2, 3 ст. 81, ч. 1 ст. 89 ЦК України</a:t>
          </a:r>
          <a:r>
            <a:rPr lang="uk-UA" sz="1200" dirty="0" smtClean="0">
              <a:solidFill>
                <a:srgbClr val="002060"/>
              </a:solidFill>
              <a:latin typeface="Roboto Condensed Light" panose="02000000000000000000" pitchFamily="2" charset="0"/>
              <a:ea typeface="Roboto Condensed Light" panose="02000000000000000000" pitchFamily="2" charset="0"/>
            </a:rPr>
            <a:t>.</a:t>
          </a:r>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CB05A352-46EF-4625-902D-5C9C863225D6}" type="parTrans" cxnId="{88510B90-2E46-441D-A724-F9112DCA6F87}">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E2BFB0DF-0DB4-48A2-A290-CA659C916104}" type="sibTrans" cxnId="{88510B90-2E46-441D-A724-F9112DCA6F87}">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947FD844-E651-4DD7-AEA3-502DCBAAC113}">
      <dgm:prSet phldrT="[Текст]" custT="1"/>
      <dgm:spPr>
        <a:solidFill>
          <a:schemeClr val="bg1"/>
        </a:solidFill>
        <a:ln>
          <a:solidFill>
            <a:schemeClr val="accent1"/>
          </a:solidFill>
        </a:ln>
      </dgm:spPr>
      <dgm:t>
        <a:bodyPr/>
        <a:lstStyle/>
        <a:p>
          <a:pPr>
            <a:lnSpc>
              <a:spcPct val="100000"/>
            </a:lnSpc>
            <a:spcBef>
              <a:spcPts val="0"/>
            </a:spcBef>
            <a:spcAft>
              <a:spcPts val="0"/>
            </a:spcAft>
          </a:pPr>
          <a:r>
            <a:rPr lang="uk-UA" sz="1200" b="1" dirty="0" smtClean="0">
              <a:solidFill>
                <a:srgbClr val="002060"/>
              </a:solidFill>
              <a:latin typeface="Roboto Condensed Light" panose="02000000000000000000" pitchFamily="2" charset="0"/>
              <a:ea typeface="Roboto Condensed Light" panose="02000000000000000000" pitchFamily="2" charset="0"/>
            </a:rPr>
            <a:t>Закон України «Про державну реєстрацію юридичних осіб, фізичних осіб - підприємців та громадських формувань»</a:t>
          </a:r>
          <a:endParaRPr lang="uk-UA" sz="1200" b="1" dirty="0">
            <a:solidFill>
              <a:srgbClr val="002060"/>
            </a:solidFill>
            <a:latin typeface="Roboto Condensed Light" panose="02000000000000000000" pitchFamily="2" charset="0"/>
            <a:ea typeface="Roboto Condensed Light" panose="02000000000000000000" pitchFamily="2" charset="0"/>
          </a:endParaRPr>
        </a:p>
      </dgm:t>
    </dgm:pt>
    <dgm:pt modelId="{47CD3DA3-8DDA-4B8F-B667-4AE668AA169D}" type="parTrans" cxnId="{657ACB03-2DE5-48F6-8555-02133821BA37}">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7D745FE4-DA4B-492A-866A-C364BCC311A5}" type="sibTrans" cxnId="{657ACB03-2DE5-48F6-8555-02133821BA37}">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649169B7-84A7-4BCB-BD04-54F9C3CFBF5D}">
      <dgm:prSet phldrT="[Текст]" custT="1"/>
      <dgm:spPr>
        <a:solidFill>
          <a:schemeClr val="bg1"/>
        </a:solidFill>
        <a:ln>
          <a:solidFill>
            <a:schemeClr val="accent1"/>
          </a:solidFill>
        </a:ln>
      </dgm:spPr>
      <dgm:t>
        <a:bodyPr/>
        <a:lstStyle/>
        <a:p>
          <a:pPr marL="0" indent="0" algn="just">
            <a:lnSpc>
              <a:spcPct val="100000"/>
            </a:lnSpc>
            <a:spcBef>
              <a:spcPts val="0"/>
            </a:spcBef>
            <a:spcAft>
              <a:spcPts val="0"/>
            </a:spcAft>
          </a:pPr>
          <a:r>
            <a:rPr lang="uk-UA" sz="1200" dirty="0" smtClean="0">
              <a:solidFill>
                <a:srgbClr val="002060"/>
              </a:solidFill>
              <a:latin typeface="Roboto Condensed Light" panose="02000000000000000000" pitchFamily="2" charset="0"/>
              <a:ea typeface="Roboto Condensed Light" panose="02000000000000000000" pitchFamily="2" charset="0"/>
            </a:rPr>
            <a:t>Згідно з ч.1 ст. 3 Закону дія цього Закону поширюється на відносини, що виникають у сфері державної реєстрації, зокрема, юридичних осіб незалежно від організаційно-правової форми, форми власності та підпорядкування.</a:t>
          </a:r>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61D16417-B672-425C-AA0C-323B575EA96C}" type="parTrans" cxnId="{790F2117-B7BF-443D-8B9F-13BA3B5FBB74}">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5932CCD2-5A7B-421F-96FB-6BD25E03DC6A}" type="sibTrans" cxnId="{790F2117-B7BF-443D-8B9F-13BA3B5FBB74}">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F64857E1-7AE3-49E2-928B-031FD56C9D58}">
      <dgm:prSet phldrT="[Текст]" custT="1"/>
      <dgm:spPr>
        <a:solidFill>
          <a:schemeClr val="bg1"/>
        </a:solidFill>
        <a:ln>
          <a:solidFill>
            <a:srgbClr val="002060"/>
          </a:solidFill>
        </a:ln>
      </dgm:spPr>
      <dgm:t>
        <a:bodyPr/>
        <a:lstStyle/>
        <a:p>
          <a:pPr algn="just">
            <a:lnSpc>
              <a:spcPct val="100000"/>
            </a:lnSpc>
            <a:spcBef>
              <a:spcPts val="0"/>
            </a:spcBef>
            <a:spcAft>
              <a:spcPts val="0"/>
            </a:spcAft>
          </a:pPr>
          <a:r>
            <a:rPr lang="uk-UA" sz="1200" b="1" dirty="0" smtClean="0">
              <a:solidFill>
                <a:srgbClr val="002060"/>
              </a:solidFill>
              <a:latin typeface="Roboto Condensed Light" panose="02000000000000000000" pitchFamily="2" charset="0"/>
              <a:ea typeface="Roboto Condensed Light" panose="02000000000000000000" pitchFamily="2" charset="0"/>
            </a:rPr>
            <a:t>Отже, на відміну від Закону, Кодекс не пов’язує можливість банкрутства лише тих юридичних та фізичних осіб, що здійснюють підприємницьку діяльність (суб’єктів підприємництва). Кодекс допускає можливість застосування процедур банкрутства до будь-яких:</a:t>
          </a:r>
        </a:p>
        <a:p>
          <a:pPr algn="just">
            <a:lnSpc>
              <a:spcPct val="100000"/>
            </a:lnSpc>
            <a:spcBef>
              <a:spcPts val="0"/>
            </a:spcBef>
            <a:spcAft>
              <a:spcPts val="0"/>
            </a:spcAft>
          </a:pPr>
          <a:r>
            <a:rPr lang="uk-UA" sz="1200" b="1" dirty="0" smtClean="0">
              <a:solidFill>
                <a:srgbClr val="002060"/>
              </a:solidFill>
              <a:latin typeface="Roboto Condensed Light" panose="02000000000000000000" pitchFamily="2" charset="0"/>
              <a:ea typeface="Roboto Condensed Light" panose="02000000000000000000" pitchFamily="2" charset="0"/>
            </a:rPr>
            <a:t>фізичних осіб (в т. ч. фізичних осіб – підприємців);</a:t>
          </a:r>
        </a:p>
        <a:p>
          <a:pPr algn="just">
            <a:lnSpc>
              <a:spcPct val="100000"/>
            </a:lnSpc>
            <a:spcBef>
              <a:spcPts val="0"/>
            </a:spcBef>
            <a:spcAft>
              <a:spcPts val="0"/>
            </a:spcAft>
          </a:pPr>
          <a:r>
            <a:rPr lang="uk-UA" sz="1200" b="1" dirty="0" smtClean="0">
              <a:solidFill>
                <a:srgbClr val="002060"/>
              </a:solidFill>
              <a:latin typeface="Roboto Condensed Light" panose="02000000000000000000" pitchFamily="2" charset="0"/>
              <a:ea typeface="Roboto Condensed Light" panose="02000000000000000000" pitchFamily="2" charset="0"/>
            </a:rPr>
            <a:t>юридичних осіб як приватного, так і публічного права, зареєстрованих відповідно до Закону України «Про державну реєстрацію юридичних осіб, фізичних осіб – підприємців та громадських формувань» (крім банків та казенних підприємств). Так, боржниками  можуть бути навіть органи державної влади, органи місцевого самоврядування, інші суб’єкти владних повноважень та утворені ними установи, організації.</a:t>
          </a:r>
          <a:endParaRPr lang="uk-UA" sz="1200" b="1" dirty="0">
            <a:solidFill>
              <a:srgbClr val="002060"/>
            </a:solidFill>
            <a:latin typeface="Roboto Condensed Light" panose="02000000000000000000" pitchFamily="2" charset="0"/>
            <a:ea typeface="Roboto Condensed Light" panose="02000000000000000000" pitchFamily="2" charset="0"/>
          </a:endParaRPr>
        </a:p>
      </dgm:t>
    </dgm:pt>
    <dgm:pt modelId="{677C69AB-A3C4-4706-B5E2-ACF52C047DEC}" type="parTrans" cxnId="{8D5C716F-4FBF-4225-9085-B6B31EE5E82D}">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795BAAF5-CDB8-46DE-9DC0-B822BC67F3F4}" type="sibTrans" cxnId="{8D5C716F-4FBF-4225-9085-B6B31EE5E82D}">
      <dgm:prSet/>
      <dgm:spPr/>
      <dgm:t>
        <a:bodyPr/>
        <a:lstStyle/>
        <a:p>
          <a:pPr>
            <a:lnSpc>
              <a:spcPct val="100000"/>
            </a:lnSpc>
            <a:spcBef>
              <a:spcPts val="0"/>
            </a:spcBef>
            <a:spcAft>
              <a:spcPts val="0"/>
            </a:spcAft>
          </a:pPr>
          <a:endParaRPr lang="uk-UA" sz="1200">
            <a:solidFill>
              <a:srgbClr val="002060"/>
            </a:solidFill>
            <a:latin typeface="Roboto Condensed Light" panose="02000000000000000000" pitchFamily="2" charset="0"/>
            <a:ea typeface="Roboto Condensed Light" panose="02000000000000000000" pitchFamily="2" charset="0"/>
          </a:endParaRPr>
        </a:p>
      </dgm:t>
    </dgm:pt>
    <dgm:pt modelId="{28BAD5A6-25BF-487B-A01A-DC6219980C08}" type="pres">
      <dgm:prSet presAssocID="{9F2B6DE6-B652-4282-BB68-EEC5606FD317}" presName="Name0" presStyleCnt="0">
        <dgm:presLayoutVars>
          <dgm:chMax val="7"/>
          <dgm:chPref val="7"/>
          <dgm:dir/>
        </dgm:presLayoutVars>
      </dgm:prSet>
      <dgm:spPr/>
      <dgm:t>
        <a:bodyPr/>
        <a:lstStyle/>
        <a:p>
          <a:endParaRPr lang="uk-UA"/>
        </a:p>
      </dgm:t>
    </dgm:pt>
    <dgm:pt modelId="{32A9AAFD-061D-4F55-8780-0486E829964B}" type="pres">
      <dgm:prSet presAssocID="{9F2B6DE6-B652-4282-BB68-EEC5606FD317}" presName="Name1" presStyleCnt="0"/>
      <dgm:spPr/>
      <dgm:t>
        <a:bodyPr/>
        <a:lstStyle/>
        <a:p>
          <a:endParaRPr lang="uk-UA"/>
        </a:p>
      </dgm:t>
    </dgm:pt>
    <dgm:pt modelId="{9CD4A1CA-1CBC-4D32-998D-587F69E777F0}" type="pres">
      <dgm:prSet presAssocID="{9F2B6DE6-B652-4282-BB68-EEC5606FD317}" presName="cycle" presStyleCnt="0"/>
      <dgm:spPr/>
      <dgm:t>
        <a:bodyPr/>
        <a:lstStyle/>
        <a:p>
          <a:endParaRPr lang="uk-UA"/>
        </a:p>
      </dgm:t>
    </dgm:pt>
    <dgm:pt modelId="{8EC9AC50-8A71-447C-8B91-B68886C642FB}" type="pres">
      <dgm:prSet presAssocID="{9F2B6DE6-B652-4282-BB68-EEC5606FD317}" presName="srcNode" presStyleLbl="node1" presStyleIdx="0" presStyleCnt="4"/>
      <dgm:spPr/>
      <dgm:t>
        <a:bodyPr/>
        <a:lstStyle/>
        <a:p>
          <a:endParaRPr lang="uk-UA"/>
        </a:p>
      </dgm:t>
    </dgm:pt>
    <dgm:pt modelId="{DFAC2535-78E9-4E6C-8CE9-E3F88E21E474}" type="pres">
      <dgm:prSet presAssocID="{9F2B6DE6-B652-4282-BB68-EEC5606FD317}" presName="conn" presStyleLbl="parChTrans1D2" presStyleIdx="0" presStyleCnt="1"/>
      <dgm:spPr/>
      <dgm:t>
        <a:bodyPr/>
        <a:lstStyle/>
        <a:p>
          <a:endParaRPr lang="uk-UA"/>
        </a:p>
      </dgm:t>
    </dgm:pt>
    <dgm:pt modelId="{429B9929-CE78-4330-A660-C01669AE634B}" type="pres">
      <dgm:prSet presAssocID="{9F2B6DE6-B652-4282-BB68-EEC5606FD317}" presName="extraNode" presStyleLbl="node1" presStyleIdx="0" presStyleCnt="4"/>
      <dgm:spPr/>
      <dgm:t>
        <a:bodyPr/>
        <a:lstStyle/>
        <a:p>
          <a:endParaRPr lang="uk-UA"/>
        </a:p>
      </dgm:t>
    </dgm:pt>
    <dgm:pt modelId="{16C923D4-FCBA-4504-B7F4-2F93C087E200}" type="pres">
      <dgm:prSet presAssocID="{9F2B6DE6-B652-4282-BB68-EEC5606FD317}" presName="dstNode" presStyleLbl="node1" presStyleIdx="0" presStyleCnt="4"/>
      <dgm:spPr/>
      <dgm:t>
        <a:bodyPr/>
        <a:lstStyle/>
        <a:p>
          <a:endParaRPr lang="uk-UA"/>
        </a:p>
      </dgm:t>
    </dgm:pt>
    <dgm:pt modelId="{280A63D0-843D-4CD9-9717-112B7FB5D5AB}" type="pres">
      <dgm:prSet presAssocID="{4560A3A2-6194-4EDF-9599-99321D31FF59}" presName="text_1" presStyleLbl="node1" presStyleIdx="0" presStyleCnt="4" custScaleY="101882">
        <dgm:presLayoutVars>
          <dgm:bulletEnabled val="1"/>
        </dgm:presLayoutVars>
      </dgm:prSet>
      <dgm:spPr/>
      <dgm:t>
        <a:bodyPr/>
        <a:lstStyle/>
        <a:p>
          <a:endParaRPr lang="uk-UA"/>
        </a:p>
      </dgm:t>
    </dgm:pt>
    <dgm:pt modelId="{AEDDF4B1-4631-4E3D-AB26-B43EB9CBE7F3}" type="pres">
      <dgm:prSet presAssocID="{4560A3A2-6194-4EDF-9599-99321D31FF59}" presName="accent_1" presStyleCnt="0"/>
      <dgm:spPr/>
      <dgm:t>
        <a:bodyPr/>
        <a:lstStyle/>
        <a:p>
          <a:endParaRPr lang="uk-UA"/>
        </a:p>
      </dgm:t>
    </dgm:pt>
    <dgm:pt modelId="{B3F4F7ED-849A-4976-9C0B-2EBD0D469A9D}" type="pres">
      <dgm:prSet presAssocID="{4560A3A2-6194-4EDF-9599-99321D31FF59}" presName="accentRepeatNode" presStyleLbl="solidFgAcc1" presStyleIdx="0" presStyleCnt="4"/>
      <dgm:spPr>
        <a:solidFill>
          <a:schemeClr val="accent1"/>
        </a:solidFill>
      </dgm:spPr>
      <dgm:t>
        <a:bodyPr/>
        <a:lstStyle/>
        <a:p>
          <a:endParaRPr lang="uk-UA"/>
        </a:p>
      </dgm:t>
    </dgm:pt>
    <dgm:pt modelId="{778E68C9-0F0C-463B-8857-56F6DE01FE36}" type="pres">
      <dgm:prSet presAssocID="{6E8CEB66-D245-4BD9-88F5-D91D68990871}" presName="text_2" presStyleLbl="node1" presStyleIdx="1" presStyleCnt="4" custScaleY="114433">
        <dgm:presLayoutVars>
          <dgm:bulletEnabled val="1"/>
        </dgm:presLayoutVars>
      </dgm:prSet>
      <dgm:spPr/>
      <dgm:t>
        <a:bodyPr/>
        <a:lstStyle/>
        <a:p>
          <a:endParaRPr lang="uk-UA"/>
        </a:p>
      </dgm:t>
    </dgm:pt>
    <dgm:pt modelId="{FBCB65AC-D7E5-41FC-8375-8BFFB7BBBB04}" type="pres">
      <dgm:prSet presAssocID="{6E8CEB66-D245-4BD9-88F5-D91D68990871}" presName="accent_2" presStyleCnt="0"/>
      <dgm:spPr/>
      <dgm:t>
        <a:bodyPr/>
        <a:lstStyle/>
        <a:p>
          <a:endParaRPr lang="uk-UA"/>
        </a:p>
      </dgm:t>
    </dgm:pt>
    <dgm:pt modelId="{7D2A108E-EFF1-4BF3-B3A9-F1B3B95D1B9D}" type="pres">
      <dgm:prSet presAssocID="{6E8CEB66-D245-4BD9-88F5-D91D68990871}" presName="accentRepeatNode" presStyleLbl="solidFgAcc1" presStyleIdx="1" presStyleCnt="4"/>
      <dgm:spPr>
        <a:solidFill>
          <a:schemeClr val="accent1"/>
        </a:solidFill>
      </dgm:spPr>
      <dgm:t>
        <a:bodyPr/>
        <a:lstStyle/>
        <a:p>
          <a:endParaRPr lang="uk-UA"/>
        </a:p>
      </dgm:t>
    </dgm:pt>
    <dgm:pt modelId="{20C588B6-15B2-4E3E-A3F5-45954090FD7F}" type="pres">
      <dgm:prSet presAssocID="{947FD844-E651-4DD7-AEA3-502DCBAAC113}" presName="text_3" presStyleLbl="node1" presStyleIdx="2" presStyleCnt="4" custScaleY="112199">
        <dgm:presLayoutVars>
          <dgm:bulletEnabled val="1"/>
        </dgm:presLayoutVars>
      </dgm:prSet>
      <dgm:spPr/>
      <dgm:t>
        <a:bodyPr/>
        <a:lstStyle/>
        <a:p>
          <a:endParaRPr lang="uk-UA"/>
        </a:p>
      </dgm:t>
    </dgm:pt>
    <dgm:pt modelId="{64593E48-93E7-47E7-B01C-851F041BAC91}" type="pres">
      <dgm:prSet presAssocID="{947FD844-E651-4DD7-AEA3-502DCBAAC113}" presName="accent_3" presStyleCnt="0"/>
      <dgm:spPr/>
      <dgm:t>
        <a:bodyPr/>
        <a:lstStyle/>
        <a:p>
          <a:endParaRPr lang="uk-UA"/>
        </a:p>
      </dgm:t>
    </dgm:pt>
    <dgm:pt modelId="{C0421997-8754-439B-861C-9AF28832A004}" type="pres">
      <dgm:prSet presAssocID="{947FD844-E651-4DD7-AEA3-502DCBAAC113}" presName="accentRepeatNode" presStyleLbl="solidFgAcc1" presStyleIdx="2" presStyleCnt="4"/>
      <dgm:spPr>
        <a:solidFill>
          <a:schemeClr val="accent1"/>
        </a:solidFill>
      </dgm:spPr>
      <dgm:t>
        <a:bodyPr/>
        <a:lstStyle/>
        <a:p>
          <a:endParaRPr lang="uk-UA"/>
        </a:p>
      </dgm:t>
    </dgm:pt>
    <dgm:pt modelId="{F761E7B1-7461-4EBE-BA87-31889152B8C8}" type="pres">
      <dgm:prSet presAssocID="{F64857E1-7AE3-49E2-928B-031FD56C9D58}" presName="text_4" presStyleLbl="node1" presStyleIdx="3" presStyleCnt="4" custScaleY="160395">
        <dgm:presLayoutVars>
          <dgm:bulletEnabled val="1"/>
        </dgm:presLayoutVars>
      </dgm:prSet>
      <dgm:spPr/>
      <dgm:t>
        <a:bodyPr/>
        <a:lstStyle/>
        <a:p>
          <a:endParaRPr lang="uk-UA"/>
        </a:p>
      </dgm:t>
    </dgm:pt>
    <dgm:pt modelId="{04A5BB98-D37D-461E-BAF6-13F1BB76900B}" type="pres">
      <dgm:prSet presAssocID="{F64857E1-7AE3-49E2-928B-031FD56C9D58}" presName="accent_4" presStyleCnt="0"/>
      <dgm:spPr/>
      <dgm:t>
        <a:bodyPr/>
        <a:lstStyle/>
        <a:p>
          <a:endParaRPr lang="uk-UA"/>
        </a:p>
      </dgm:t>
    </dgm:pt>
    <dgm:pt modelId="{F316F281-3FC3-4FF6-88F5-D39A6EB05EA1}" type="pres">
      <dgm:prSet presAssocID="{F64857E1-7AE3-49E2-928B-031FD56C9D58}" presName="accentRepeatNode" presStyleLbl="solidFgAcc1" presStyleIdx="3" presStyleCnt="4" custScaleX="123281" custScaleY="128316"/>
      <dgm:spPr>
        <a:solidFill>
          <a:schemeClr val="accent1"/>
        </a:solidFill>
      </dgm:spPr>
      <dgm:t>
        <a:bodyPr/>
        <a:lstStyle/>
        <a:p>
          <a:endParaRPr lang="uk-UA"/>
        </a:p>
      </dgm:t>
    </dgm:pt>
  </dgm:ptLst>
  <dgm:cxnLst>
    <dgm:cxn modelId="{05456ABF-26BE-4B85-9B44-2E650A8530B7}" type="presOf" srcId="{6E8CEB66-D245-4BD9-88F5-D91D68990871}" destId="{778E68C9-0F0C-463B-8857-56F6DE01FE36}" srcOrd="0" destOrd="0" presId="urn:microsoft.com/office/officeart/2008/layout/VerticalCurvedList"/>
    <dgm:cxn modelId="{88510B90-2E46-441D-A724-F9112DCA6F87}" srcId="{6E8CEB66-D245-4BD9-88F5-D91D68990871}" destId="{0E000B82-0B79-428C-95F0-F4B42116E007}" srcOrd="0" destOrd="0" parTransId="{CB05A352-46EF-4625-902D-5C9C863225D6}" sibTransId="{E2BFB0DF-0DB4-48A2-A290-CA659C916104}"/>
    <dgm:cxn modelId="{657ACB03-2DE5-48F6-8555-02133821BA37}" srcId="{9F2B6DE6-B652-4282-BB68-EEC5606FD317}" destId="{947FD844-E651-4DD7-AEA3-502DCBAAC113}" srcOrd="2" destOrd="0" parTransId="{47CD3DA3-8DDA-4B8F-B667-4AE668AA169D}" sibTransId="{7D745FE4-DA4B-492A-866A-C364BCC311A5}"/>
    <dgm:cxn modelId="{BB309F7F-B2AC-4805-B75B-F124474A3107}" srcId="{4560A3A2-6194-4EDF-9599-99321D31FF59}" destId="{51E7CC47-186E-4DD3-9711-D15A9D7221C5}" srcOrd="0" destOrd="0" parTransId="{F0E247C5-729B-4DE5-946D-E3C0EBBBCB62}" sibTransId="{A0B23DA8-8DA5-45A0-972C-963C405A369B}"/>
    <dgm:cxn modelId="{9FF805D6-01A4-456A-95D5-3096995AA706}" srcId="{9F2B6DE6-B652-4282-BB68-EEC5606FD317}" destId="{4560A3A2-6194-4EDF-9599-99321D31FF59}" srcOrd="0" destOrd="0" parTransId="{6803D6F6-0253-41A2-A927-C606F60F9C95}" sibTransId="{0FD1A938-3771-4113-92CF-9774D0DECB25}"/>
    <dgm:cxn modelId="{4041DB8E-BEC0-4692-8F73-089F9D205819}" type="presOf" srcId="{F64857E1-7AE3-49E2-928B-031FD56C9D58}" destId="{F761E7B1-7461-4EBE-BA87-31889152B8C8}" srcOrd="0" destOrd="0" presId="urn:microsoft.com/office/officeart/2008/layout/VerticalCurvedList"/>
    <dgm:cxn modelId="{02E5D638-C57A-4A10-A84C-5C5A2ECAE02A}" type="presOf" srcId="{649169B7-84A7-4BCB-BD04-54F9C3CFBF5D}" destId="{20C588B6-15B2-4E3E-A3F5-45954090FD7F}" srcOrd="0" destOrd="1" presId="urn:microsoft.com/office/officeart/2008/layout/VerticalCurvedList"/>
    <dgm:cxn modelId="{BFBEBA4F-5B8F-47A8-B553-7AE61B824F2A}" type="presOf" srcId="{51E7CC47-186E-4DD3-9711-D15A9D7221C5}" destId="{280A63D0-843D-4CD9-9717-112B7FB5D5AB}" srcOrd="0" destOrd="1" presId="urn:microsoft.com/office/officeart/2008/layout/VerticalCurvedList"/>
    <dgm:cxn modelId="{4FD8B617-3BA6-477C-811E-C4FEE1F04CF7}" srcId="{9F2B6DE6-B652-4282-BB68-EEC5606FD317}" destId="{6E8CEB66-D245-4BD9-88F5-D91D68990871}" srcOrd="1" destOrd="0" parTransId="{2D3A5B90-EB26-4996-AEA8-552D03DB1A45}" sibTransId="{D21B6823-6508-45FE-8063-CC267B7EF846}"/>
    <dgm:cxn modelId="{2F0F81A4-680C-4F5D-B92C-1BB3F56C774A}" type="presOf" srcId="{A0B23DA8-8DA5-45A0-972C-963C405A369B}" destId="{DFAC2535-78E9-4E6C-8CE9-E3F88E21E474}" srcOrd="0" destOrd="0" presId="urn:microsoft.com/office/officeart/2008/layout/VerticalCurvedList"/>
    <dgm:cxn modelId="{AC4213BA-82AB-4847-BF1D-AF7B6330C147}" type="presOf" srcId="{9F2B6DE6-B652-4282-BB68-EEC5606FD317}" destId="{28BAD5A6-25BF-487B-A01A-DC6219980C08}" srcOrd="0" destOrd="0" presId="urn:microsoft.com/office/officeart/2008/layout/VerticalCurvedList"/>
    <dgm:cxn modelId="{8B01CA21-0B29-46C4-9471-9678038C8265}" type="presOf" srcId="{4560A3A2-6194-4EDF-9599-99321D31FF59}" destId="{280A63D0-843D-4CD9-9717-112B7FB5D5AB}" srcOrd="0" destOrd="0" presId="urn:microsoft.com/office/officeart/2008/layout/VerticalCurvedList"/>
    <dgm:cxn modelId="{EC4DC89D-9EB5-43FE-A2F5-41F64AF5E93B}" type="presOf" srcId="{947FD844-E651-4DD7-AEA3-502DCBAAC113}" destId="{20C588B6-15B2-4E3E-A3F5-45954090FD7F}" srcOrd="0" destOrd="0" presId="urn:microsoft.com/office/officeart/2008/layout/VerticalCurvedList"/>
    <dgm:cxn modelId="{8D5C716F-4FBF-4225-9085-B6B31EE5E82D}" srcId="{9F2B6DE6-B652-4282-BB68-EEC5606FD317}" destId="{F64857E1-7AE3-49E2-928B-031FD56C9D58}" srcOrd="3" destOrd="0" parTransId="{677C69AB-A3C4-4706-B5E2-ACF52C047DEC}" sibTransId="{795BAAF5-CDB8-46DE-9DC0-B822BC67F3F4}"/>
    <dgm:cxn modelId="{8A5B3844-DF2C-4F5E-B36E-E42F6D248E40}" type="presOf" srcId="{0E000B82-0B79-428C-95F0-F4B42116E007}" destId="{778E68C9-0F0C-463B-8857-56F6DE01FE36}" srcOrd="0" destOrd="1" presId="urn:microsoft.com/office/officeart/2008/layout/VerticalCurvedList"/>
    <dgm:cxn modelId="{790F2117-B7BF-443D-8B9F-13BA3B5FBB74}" srcId="{947FD844-E651-4DD7-AEA3-502DCBAAC113}" destId="{649169B7-84A7-4BCB-BD04-54F9C3CFBF5D}" srcOrd="0" destOrd="0" parTransId="{61D16417-B672-425C-AA0C-323B575EA96C}" sibTransId="{5932CCD2-5A7B-421F-96FB-6BD25E03DC6A}"/>
    <dgm:cxn modelId="{02B40752-9D8D-4B46-8BCC-3CC522599564}" type="presParOf" srcId="{28BAD5A6-25BF-487B-A01A-DC6219980C08}" destId="{32A9AAFD-061D-4F55-8780-0486E829964B}" srcOrd="0" destOrd="0" presId="urn:microsoft.com/office/officeart/2008/layout/VerticalCurvedList"/>
    <dgm:cxn modelId="{2DB5D9E0-9F15-4F22-B14E-21DD47C07777}" type="presParOf" srcId="{32A9AAFD-061D-4F55-8780-0486E829964B}" destId="{9CD4A1CA-1CBC-4D32-998D-587F69E777F0}" srcOrd="0" destOrd="0" presId="urn:microsoft.com/office/officeart/2008/layout/VerticalCurvedList"/>
    <dgm:cxn modelId="{A2E41BD7-33DF-4DCB-9763-41FADFEFD41C}" type="presParOf" srcId="{9CD4A1CA-1CBC-4D32-998D-587F69E777F0}" destId="{8EC9AC50-8A71-447C-8B91-B68886C642FB}" srcOrd="0" destOrd="0" presId="urn:microsoft.com/office/officeart/2008/layout/VerticalCurvedList"/>
    <dgm:cxn modelId="{06C63D93-915E-4540-B8D6-19B3DA8A45CE}" type="presParOf" srcId="{9CD4A1CA-1CBC-4D32-998D-587F69E777F0}" destId="{DFAC2535-78E9-4E6C-8CE9-E3F88E21E474}" srcOrd="1" destOrd="0" presId="urn:microsoft.com/office/officeart/2008/layout/VerticalCurvedList"/>
    <dgm:cxn modelId="{CE3A60CF-02DD-4426-A575-9CDDF4F6A968}" type="presParOf" srcId="{9CD4A1CA-1CBC-4D32-998D-587F69E777F0}" destId="{429B9929-CE78-4330-A660-C01669AE634B}" srcOrd="2" destOrd="0" presId="urn:microsoft.com/office/officeart/2008/layout/VerticalCurvedList"/>
    <dgm:cxn modelId="{9AF40F9E-9363-43DA-A741-F6CAEA5252FD}" type="presParOf" srcId="{9CD4A1CA-1CBC-4D32-998D-587F69E777F0}" destId="{16C923D4-FCBA-4504-B7F4-2F93C087E200}" srcOrd="3" destOrd="0" presId="urn:microsoft.com/office/officeart/2008/layout/VerticalCurvedList"/>
    <dgm:cxn modelId="{F1E2D0A6-D5EA-4AF0-B67E-7AB9F926A33F}" type="presParOf" srcId="{32A9AAFD-061D-4F55-8780-0486E829964B}" destId="{280A63D0-843D-4CD9-9717-112B7FB5D5AB}" srcOrd="1" destOrd="0" presId="urn:microsoft.com/office/officeart/2008/layout/VerticalCurvedList"/>
    <dgm:cxn modelId="{FAC2BF90-C8D0-46FA-912F-ED31DA401F23}" type="presParOf" srcId="{32A9AAFD-061D-4F55-8780-0486E829964B}" destId="{AEDDF4B1-4631-4E3D-AB26-B43EB9CBE7F3}" srcOrd="2" destOrd="0" presId="urn:microsoft.com/office/officeart/2008/layout/VerticalCurvedList"/>
    <dgm:cxn modelId="{F1EC062A-D69C-4478-B457-BD3163CAE681}" type="presParOf" srcId="{AEDDF4B1-4631-4E3D-AB26-B43EB9CBE7F3}" destId="{B3F4F7ED-849A-4976-9C0B-2EBD0D469A9D}" srcOrd="0" destOrd="0" presId="urn:microsoft.com/office/officeart/2008/layout/VerticalCurvedList"/>
    <dgm:cxn modelId="{7912EE85-32B5-4CD6-9DCD-FEC4EFF99864}" type="presParOf" srcId="{32A9AAFD-061D-4F55-8780-0486E829964B}" destId="{778E68C9-0F0C-463B-8857-56F6DE01FE36}" srcOrd="3" destOrd="0" presId="urn:microsoft.com/office/officeart/2008/layout/VerticalCurvedList"/>
    <dgm:cxn modelId="{6F6C5CC1-10A8-427D-B7CD-640878AE4A5C}" type="presParOf" srcId="{32A9AAFD-061D-4F55-8780-0486E829964B}" destId="{FBCB65AC-D7E5-41FC-8375-8BFFB7BBBB04}" srcOrd="4" destOrd="0" presId="urn:microsoft.com/office/officeart/2008/layout/VerticalCurvedList"/>
    <dgm:cxn modelId="{615D3A24-3B77-497D-A3C3-EFA156F8D8C9}" type="presParOf" srcId="{FBCB65AC-D7E5-41FC-8375-8BFFB7BBBB04}" destId="{7D2A108E-EFF1-4BF3-B3A9-F1B3B95D1B9D}" srcOrd="0" destOrd="0" presId="urn:microsoft.com/office/officeart/2008/layout/VerticalCurvedList"/>
    <dgm:cxn modelId="{07CD9879-1694-43FF-9BCA-0467A048F4DE}" type="presParOf" srcId="{32A9AAFD-061D-4F55-8780-0486E829964B}" destId="{20C588B6-15B2-4E3E-A3F5-45954090FD7F}" srcOrd="5" destOrd="0" presId="urn:microsoft.com/office/officeart/2008/layout/VerticalCurvedList"/>
    <dgm:cxn modelId="{0A3FE33D-2F4B-4388-A2AA-D47BE60E12F0}" type="presParOf" srcId="{32A9AAFD-061D-4F55-8780-0486E829964B}" destId="{64593E48-93E7-47E7-B01C-851F041BAC91}" srcOrd="6" destOrd="0" presId="urn:microsoft.com/office/officeart/2008/layout/VerticalCurvedList"/>
    <dgm:cxn modelId="{3AB2DCCF-F593-4A97-B65A-CBB1EFD24C59}" type="presParOf" srcId="{64593E48-93E7-47E7-B01C-851F041BAC91}" destId="{C0421997-8754-439B-861C-9AF28832A004}" srcOrd="0" destOrd="0" presId="urn:microsoft.com/office/officeart/2008/layout/VerticalCurvedList"/>
    <dgm:cxn modelId="{D7D2DFC4-6259-4A9B-BF50-209CB90F06D7}" type="presParOf" srcId="{32A9AAFD-061D-4F55-8780-0486E829964B}" destId="{F761E7B1-7461-4EBE-BA87-31889152B8C8}" srcOrd="7" destOrd="0" presId="urn:microsoft.com/office/officeart/2008/layout/VerticalCurvedList"/>
    <dgm:cxn modelId="{D29E6FD0-2A90-4A17-83BC-16823DA21EE1}" type="presParOf" srcId="{32A9AAFD-061D-4F55-8780-0486E829964B}" destId="{04A5BB98-D37D-461E-BAF6-13F1BB76900B}" srcOrd="8" destOrd="0" presId="urn:microsoft.com/office/officeart/2008/layout/VerticalCurvedList"/>
    <dgm:cxn modelId="{F48F8008-40F2-4363-89EA-E22731977EB5}" type="presParOf" srcId="{04A5BB98-D37D-461E-BAF6-13F1BB76900B}" destId="{F316F281-3FC3-4FF6-88F5-D39A6EB05EA1}"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7D6B14-7AAE-4069-97A8-868C5DCC0FC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uk-UA"/>
        </a:p>
      </dgm:t>
    </dgm:pt>
    <dgm:pt modelId="{9DD01E1F-6DF2-4639-BADD-499CEE55BB86}">
      <dgm:prSet phldrT="[Текст]" custT="1"/>
      <dgm:spPr>
        <a:solidFill>
          <a:schemeClr val="bg1"/>
        </a:solidFill>
        <a:ln w="19050">
          <a:solidFill>
            <a:srgbClr val="002060"/>
          </a:solidFill>
        </a:ln>
      </dgm:spPr>
      <dgm:t>
        <a:bodyPr/>
        <a:lstStyle/>
        <a:p>
          <a:pPr algn="just"/>
          <a:r>
            <a:rPr lang="uk-UA" sz="1400" dirty="0" smtClean="0">
              <a:solidFill>
                <a:srgbClr val="002060"/>
              </a:solidFill>
              <a:latin typeface="Roboto Condensed Light" panose="02000000000000000000" pitchFamily="2" charset="0"/>
              <a:ea typeface="Roboto Condensed Light" panose="02000000000000000000" pitchFamily="2" charset="0"/>
            </a:rPr>
            <a:t>Провадження у справі про банкрутство є процедурним процесом, у якому кожна із судових процедур (розпорядження майном, санація, ліквідація), що застосовується господарським судом до боржника, має певні етапи її проведення, передбачає відповідні судові дії та наслідки їх застосування.</a:t>
          </a:r>
          <a:endParaRPr lang="uk-UA" sz="1400" dirty="0">
            <a:solidFill>
              <a:srgbClr val="002060"/>
            </a:solidFill>
          </a:endParaRPr>
        </a:p>
      </dgm:t>
    </dgm:pt>
    <dgm:pt modelId="{5AB67F07-2C87-404A-A5F5-AD442CA83161}" type="parTrans" cxnId="{47DF93CA-9D5A-4A65-99E1-8EF5427DF3F5}">
      <dgm:prSet/>
      <dgm:spPr/>
      <dgm:t>
        <a:bodyPr/>
        <a:lstStyle/>
        <a:p>
          <a:endParaRPr lang="uk-UA" sz="1400">
            <a:solidFill>
              <a:srgbClr val="002060"/>
            </a:solidFill>
          </a:endParaRPr>
        </a:p>
      </dgm:t>
    </dgm:pt>
    <dgm:pt modelId="{BAD94EB6-2180-4334-AEF9-BEFCFD39DBF6}" type="sibTrans" cxnId="{47DF93CA-9D5A-4A65-99E1-8EF5427DF3F5}">
      <dgm:prSet/>
      <dgm:spPr/>
      <dgm:t>
        <a:bodyPr/>
        <a:lstStyle/>
        <a:p>
          <a:endParaRPr lang="uk-UA" sz="1400">
            <a:solidFill>
              <a:srgbClr val="002060"/>
            </a:solidFill>
          </a:endParaRPr>
        </a:p>
      </dgm:t>
    </dgm:pt>
    <dgm:pt modelId="{8C7F7344-1323-4017-814E-361378D0EFB8}">
      <dgm:prSet phldrT="[Текст]" custT="1"/>
      <dgm:spPr>
        <a:solidFill>
          <a:srgbClr val="002060"/>
        </a:solidFill>
        <a:ln w="19050">
          <a:solidFill>
            <a:srgbClr val="002060"/>
          </a:solidFill>
        </a:ln>
      </dgm:spPr>
      <dgm:t>
        <a:bodyPr/>
        <a:lstStyle/>
        <a:p>
          <a:pPr algn="just"/>
          <a:r>
            <a:rPr lang="uk-UA" sz="1400" b="1" dirty="0" smtClean="0">
              <a:solidFill>
                <a:schemeClr val="bg1"/>
              </a:solidFill>
              <a:latin typeface="Roboto Condensed Light" panose="02000000000000000000" pitchFamily="2" charset="0"/>
              <a:ea typeface="Roboto Condensed Light" panose="02000000000000000000" pitchFamily="2" charset="0"/>
            </a:rPr>
            <a:t>Судові процедури, які застосовуються щодо боржника, передбачають фактично перехід управління ним та розпорядження його майном до арбітражного керуючого (розпорядника майна, керуючого санацією, ліквідатора) та ліквідацію банкрута у разі введення ліквідаційної процедури.</a:t>
          </a:r>
          <a:endParaRPr lang="uk-UA" sz="1400" b="1" dirty="0">
            <a:solidFill>
              <a:schemeClr val="bg1"/>
            </a:solidFill>
          </a:endParaRPr>
        </a:p>
      </dgm:t>
    </dgm:pt>
    <dgm:pt modelId="{07F2C08B-CE7C-4AC7-A1A5-CAD3B5967BC7}" type="parTrans" cxnId="{7A871474-4634-4123-B141-4A86E38029C2}">
      <dgm:prSet/>
      <dgm:spPr/>
      <dgm:t>
        <a:bodyPr/>
        <a:lstStyle/>
        <a:p>
          <a:endParaRPr lang="uk-UA" sz="1400">
            <a:solidFill>
              <a:srgbClr val="002060"/>
            </a:solidFill>
          </a:endParaRPr>
        </a:p>
      </dgm:t>
    </dgm:pt>
    <dgm:pt modelId="{03E05458-97BA-40A2-BF9D-DBB7F9001C61}" type="sibTrans" cxnId="{7A871474-4634-4123-B141-4A86E38029C2}">
      <dgm:prSet/>
      <dgm:spPr/>
      <dgm:t>
        <a:bodyPr/>
        <a:lstStyle/>
        <a:p>
          <a:endParaRPr lang="uk-UA" sz="1400">
            <a:solidFill>
              <a:srgbClr val="002060"/>
            </a:solidFill>
          </a:endParaRPr>
        </a:p>
      </dgm:t>
    </dgm:pt>
    <dgm:pt modelId="{7CEDAEE3-21F9-4466-9A4D-25D0F566CC9A}" type="pres">
      <dgm:prSet presAssocID="{017D6B14-7AAE-4069-97A8-868C5DCC0FC8}" presName="Name0" presStyleCnt="0">
        <dgm:presLayoutVars>
          <dgm:dir/>
          <dgm:resizeHandles val="exact"/>
        </dgm:presLayoutVars>
      </dgm:prSet>
      <dgm:spPr/>
      <dgm:t>
        <a:bodyPr/>
        <a:lstStyle/>
        <a:p>
          <a:endParaRPr lang="uk-UA"/>
        </a:p>
      </dgm:t>
    </dgm:pt>
    <dgm:pt modelId="{1B590591-090A-4E3C-A218-84F038C71BED}" type="pres">
      <dgm:prSet presAssocID="{9DD01E1F-6DF2-4639-BADD-499CEE55BB86}" presName="node" presStyleLbl="node1" presStyleIdx="0" presStyleCnt="2">
        <dgm:presLayoutVars>
          <dgm:bulletEnabled val="1"/>
        </dgm:presLayoutVars>
      </dgm:prSet>
      <dgm:spPr/>
      <dgm:t>
        <a:bodyPr/>
        <a:lstStyle/>
        <a:p>
          <a:endParaRPr lang="uk-UA"/>
        </a:p>
      </dgm:t>
    </dgm:pt>
    <dgm:pt modelId="{9C38184E-2B2D-472F-B0AE-C82E55916534}" type="pres">
      <dgm:prSet presAssocID="{BAD94EB6-2180-4334-AEF9-BEFCFD39DBF6}" presName="sibTrans" presStyleCnt="0"/>
      <dgm:spPr/>
    </dgm:pt>
    <dgm:pt modelId="{BCE964E1-7BBD-4069-9581-CD9F304C1E78}" type="pres">
      <dgm:prSet presAssocID="{8C7F7344-1323-4017-814E-361378D0EFB8}" presName="node" presStyleLbl="node1" presStyleIdx="1" presStyleCnt="2">
        <dgm:presLayoutVars>
          <dgm:bulletEnabled val="1"/>
        </dgm:presLayoutVars>
      </dgm:prSet>
      <dgm:spPr/>
      <dgm:t>
        <a:bodyPr/>
        <a:lstStyle/>
        <a:p>
          <a:endParaRPr lang="uk-UA"/>
        </a:p>
      </dgm:t>
    </dgm:pt>
  </dgm:ptLst>
  <dgm:cxnLst>
    <dgm:cxn modelId="{7A871474-4634-4123-B141-4A86E38029C2}" srcId="{017D6B14-7AAE-4069-97A8-868C5DCC0FC8}" destId="{8C7F7344-1323-4017-814E-361378D0EFB8}" srcOrd="1" destOrd="0" parTransId="{07F2C08B-CE7C-4AC7-A1A5-CAD3B5967BC7}" sibTransId="{03E05458-97BA-40A2-BF9D-DBB7F9001C61}"/>
    <dgm:cxn modelId="{96090E8F-EF5B-448F-BBD5-D930F2A4C32D}" type="presOf" srcId="{8C7F7344-1323-4017-814E-361378D0EFB8}" destId="{BCE964E1-7BBD-4069-9581-CD9F304C1E78}" srcOrd="0" destOrd="0" presId="urn:microsoft.com/office/officeart/2005/8/layout/hList6"/>
    <dgm:cxn modelId="{47DF93CA-9D5A-4A65-99E1-8EF5427DF3F5}" srcId="{017D6B14-7AAE-4069-97A8-868C5DCC0FC8}" destId="{9DD01E1F-6DF2-4639-BADD-499CEE55BB86}" srcOrd="0" destOrd="0" parTransId="{5AB67F07-2C87-404A-A5F5-AD442CA83161}" sibTransId="{BAD94EB6-2180-4334-AEF9-BEFCFD39DBF6}"/>
    <dgm:cxn modelId="{E04E73BC-A7F3-4E92-A903-662C7B8FDA55}" type="presOf" srcId="{9DD01E1F-6DF2-4639-BADD-499CEE55BB86}" destId="{1B590591-090A-4E3C-A218-84F038C71BED}" srcOrd="0" destOrd="0" presId="urn:microsoft.com/office/officeart/2005/8/layout/hList6"/>
    <dgm:cxn modelId="{4B12BA28-4B85-4D1B-B6F7-9B59A152941F}" type="presOf" srcId="{017D6B14-7AAE-4069-97A8-868C5DCC0FC8}" destId="{7CEDAEE3-21F9-4466-9A4D-25D0F566CC9A}" srcOrd="0" destOrd="0" presId="urn:microsoft.com/office/officeart/2005/8/layout/hList6"/>
    <dgm:cxn modelId="{78A5CA47-772B-4F51-8EB2-F1033CBDE0B8}" type="presParOf" srcId="{7CEDAEE3-21F9-4466-9A4D-25D0F566CC9A}" destId="{1B590591-090A-4E3C-A218-84F038C71BED}" srcOrd="0" destOrd="0" presId="urn:microsoft.com/office/officeart/2005/8/layout/hList6"/>
    <dgm:cxn modelId="{7D37FD49-E42F-4982-BAA4-553D68D1DD48}" type="presParOf" srcId="{7CEDAEE3-21F9-4466-9A4D-25D0F566CC9A}" destId="{9C38184E-2B2D-472F-B0AE-C82E55916534}" srcOrd="1" destOrd="0" presId="urn:microsoft.com/office/officeart/2005/8/layout/hList6"/>
    <dgm:cxn modelId="{CAAD4CE4-2E94-4CFE-B9B7-D9127525F9FB}" type="presParOf" srcId="{7CEDAEE3-21F9-4466-9A4D-25D0F566CC9A}" destId="{BCE964E1-7BBD-4069-9581-CD9F304C1E78}"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4EC585-86AC-4172-AE5B-93AD8F8F8082}"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uk-UA"/>
        </a:p>
      </dgm:t>
    </dgm:pt>
    <dgm:pt modelId="{7AC22A0C-2C0F-45C6-99AE-519123F10D06}">
      <dgm:prSet phldrT="[Текст]" custT="1"/>
      <dgm:spPr>
        <a:solidFill>
          <a:schemeClr val="bg1"/>
        </a:solidFill>
        <a:ln w="19050">
          <a:solidFill>
            <a:srgbClr val="002060"/>
          </a:solidFill>
        </a:ln>
      </dgm:spPr>
      <dgm:t>
        <a:bodyPr/>
        <a:lstStyle/>
        <a:p>
          <a:pPr algn="just"/>
          <a:r>
            <a:rPr lang="uk-UA" sz="1200" dirty="0" smtClean="0">
              <a:solidFill>
                <a:srgbClr val="002060"/>
              </a:solidFill>
              <a:latin typeface="Roboto Condensed Light" panose="02000000000000000000" pitchFamily="2" charset="0"/>
              <a:ea typeface="Roboto Condensed Light" panose="02000000000000000000" pitchFamily="2" charset="0"/>
            </a:rPr>
            <a:t>Основний Закон України як акт установчої влади, що належить народу, визначає, зокрема, засади державного устрою, принципи здійснення державної влади, систему і межі компетенції органів державної влади, механізм реалізації державно-владних повноважень. </a:t>
          </a:r>
        </a:p>
        <a:p>
          <a:pPr algn="just"/>
          <a:r>
            <a:rPr lang="uk-UA" sz="1200" dirty="0" smtClean="0">
              <a:solidFill>
                <a:srgbClr val="002060"/>
              </a:solidFill>
              <a:latin typeface="Roboto Condensed Light" panose="02000000000000000000" pitchFamily="2" charset="0"/>
              <a:ea typeface="Roboto Condensed Light" panose="02000000000000000000" pitchFamily="2" charset="0"/>
            </a:rPr>
            <a:t>… </a:t>
          </a:r>
          <a:r>
            <a:rPr lang="uk-UA" sz="1200" b="1" dirty="0" smtClean="0">
              <a:solidFill>
                <a:srgbClr val="002060"/>
              </a:solidFill>
              <a:latin typeface="Roboto Condensed Light" panose="02000000000000000000" pitchFamily="2" charset="0"/>
              <a:ea typeface="Roboto Condensed Light" panose="02000000000000000000" pitchFamily="2" charset="0"/>
            </a:rPr>
            <a:t>Конституція України передбачає структуровану, багаторівневу, ієрархічну систему органів державної влади, які наділені відповідною компетенцією, мають свій предмет відання та владні повноваження</a:t>
          </a:r>
          <a:r>
            <a:rPr lang="uk-UA" sz="1200" dirty="0" smtClean="0">
              <a:solidFill>
                <a:srgbClr val="002060"/>
              </a:solidFill>
              <a:latin typeface="Roboto Condensed Light" panose="02000000000000000000" pitchFamily="2" charset="0"/>
              <a:ea typeface="Roboto Condensed Light" panose="02000000000000000000" pitchFamily="2" charset="0"/>
            </a:rPr>
            <a:t>.</a:t>
          </a:r>
        </a:p>
        <a:p>
          <a:pPr algn="just"/>
          <a:r>
            <a:rPr lang="uk-UA" sz="1200" b="0" i="1" dirty="0" smtClean="0">
              <a:solidFill>
                <a:srgbClr val="002060"/>
              </a:solidFill>
              <a:latin typeface="Roboto Condensed Light" panose="02000000000000000000" pitchFamily="2" charset="0"/>
              <a:ea typeface="Roboto Condensed Light" panose="02000000000000000000" pitchFamily="2" charset="0"/>
            </a:rPr>
            <a:t>(</a:t>
          </a:r>
          <a:r>
            <a:rPr lang="uk-UA" sz="1200" b="0" i="1" dirty="0" err="1" smtClean="0">
              <a:solidFill>
                <a:srgbClr val="002060"/>
              </a:solidFill>
              <a:latin typeface="Roboto Condensed Light" panose="02000000000000000000" pitchFamily="2" charset="0"/>
              <a:ea typeface="Roboto Condensed Light" panose="02000000000000000000" pitchFamily="2" charset="0"/>
            </a:rPr>
            <a:t>абз</a:t>
          </a:r>
          <a:r>
            <a:rPr lang="uk-UA" sz="1200" b="0" i="1" dirty="0" smtClean="0">
              <a:solidFill>
                <a:srgbClr val="002060"/>
              </a:solidFill>
              <a:latin typeface="Roboto Condensed Light" panose="02000000000000000000" pitchFamily="2" charset="0"/>
              <a:ea typeface="Roboto Condensed Light" panose="02000000000000000000" pitchFamily="2" charset="0"/>
            </a:rPr>
            <a:t>. 3 п. 3.1 та </a:t>
          </a:r>
          <a:r>
            <a:rPr lang="uk-UA" sz="1200" b="0" i="1" dirty="0" err="1" smtClean="0">
              <a:solidFill>
                <a:srgbClr val="002060"/>
              </a:solidFill>
              <a:latin typeface="Roboto Condensed Light" panose="02000000000000000000" pitchFamily="2" charset="0"/>
              <a:ea typeface="Roboto Condensed Light" panose="02000000000000000000" pitchFamily="2" charset="0"/>
            </a:rPr>
            <a:t>абз</a:t>
          </a:r>
          <a:r>
            <a:rPr lang="uk-UA" sz="1200" b="0" i="1" dirty="0" smtClean="0">
              <a:solidFill>
                <a:srgbClr val="002060"/>
              </a:solidFill>
              <a:latin typeface="Roboto Condensed Light" panose="02000000000000000000" pitchFamily="2" charset="0"/>
              <a:ea typeface="Roboto Condensed Light" panose="02000000000000000000" pitchFamily="2" charset="0"/>
            </a:rPr>
            <a:t>. 1 п. 3.2 мотивувальної частини Рішення Конституційного Суду України (справа про Національну комісію, що здійснює державне регулювання у сферах енергетики та комунальних послуг) від 13.06.2019 № 5-р/2019)</a:t>
          </a:r>
          <a:r>
            <a:rPr lang="uk-UA" sz="1200" b="0" dirty="0" smtClean="0">
              <a:solidFill>
                <a:srgbClr val="002060"/>
              </a:solidFill>
              <a:latin typeface="Roboto Condensed Light" panose="02000000000000000000" pitchFamily="2" charset="0"/>
              <a:ea typeface="Roboto Condensed Light" panose="02000000000000000000" pitchFamily="2" charset="0"/>
            </a:rPr>
            <a:t>.</a:t>
          </a:r>
          <a:endParaRPr lang="uk-UA" sz="1200" dirty="0">
            <a:solidFill>
              <a:srgbClr val="002060"/>
            </a:solidFill>
          </a:endParaRPr>
        </a:p>
      </dgm:t>
    </dgm:pt>
    <dgm:pt modelId="{1B037443-42A9-48F5-97B8-3235A9E7BCBE}" type="parTrans" cxnId="{B83CC4B0-A39C-4D2F-B83B-D9555E8AADBE}">
      <dgm:prSet/>
      <dgm:spPr/>
      <dgm:t>
        <a:bodyPr/>
        <a:lstStyle/>
        <a:p>
          <a:endParaRPr lang="uk-UA" sz="1200">
            <a:solidFill>
              <a:srgbClr val="002060"/>
            </a:solidFill>
          </a:endParaRPr>
        </a:p>
      </dgm:t>
    </dgm:pt>
    <dgm:pt modelId="{7AFB2EB8-A826-497F-BD28-66326A96251F}" type="sibTrans" cxnId="{B83CC4B0-A39C-4D2F-B83B-D9555E8AADBE}">
      <dgm:prSet/>
      <dgm:spPr/>
      <dgm:t>
        <a:bodyPr/>
        <a:lstStyle/>
        <a:p>
          <a:endParaRPr lang="uk-UA" sz="1200">
            <a:solidFill>
              <a:srgbClr val="002060"/>
            </a:solidFill>
          </a:endParaRPr>
        </a:p>
      </dgm:t>
    </dgm:pt>
    <dgm:pt modelId="{5F008316-2CFE-4F6F-9D7C-3B9BAC14977F}">
      <dgm:prSet phldrT="[Текст]" custT="1"/>
      <dgm:spPr>
        <a:solidFill>
          <a:schemeClr val="bg1"/>
        </a:solidFill>
        <a:ln w="19050">
          <a:solidFill>
            <a:srgbClr val="002060"/>
          </a:solidFill>
        </a:ln>
      </dgm:spPr>
      <dgm:t>
        <a:bodyPr/>
        <a:lstStyle/>
        <a:p>
          <a:pPr algn="just"/>
          <a:r>
            <a:rPr lang="uk-UA" sz="1200" dirty="0" smtClean="0">
              <a:solidFill>
                <a:srgbClr val="002060"/>
              </a:solidFill>
              <a:latin typeface="Roboto Condensed Light" panose="02000000000000000000" pitchFamily="2" charset="0"/>
              <a:ea typeface="Roboto Condensed Light" panose="02000000000000000000" pitchFamily="2" charset="0"/>
            </a:rPr>
            <a:t>Поділ державної влади є структурною диференціацією трьох рівнозначних основних функцій держави: законодавчої, виконавчої, судової. </a:t>
          </a:r>
          <a:r>
            <a:rPr lang="uk-UA" sz="1200" b="1" dirty="0" smtClean="0">
              <a:solidFill>
                <a:srgbClr val="002060"/>
              </a:solidFill>
              <a:latin typeface="Roboto Condensed Light" panose="02000000000000000000" pitchFamily="2" charset="0"/>
              <a:ea typeface="Roboto Condensed Light" panose="02000000000000000000" pitchFamily="2" charset="0"/>
            </a:rPr>
            <a:t>Він відображає функціональну визначеність кожного з державних органів, передбачає не тільки розмежування їх повноважень, а й їх взаємодію, систему взаємних стримувань та </a:t>
          </a:r>
          <a:r>
            <a:rPr lang="uk-UA" sz="1200" b="1" dirty="0" err="1" smtClean="0">
              <a:solidFill>
                <a:srgbClr val="002060"/>
              </a:solidFill>
              <a:latin typeface="Roboto Condensed Light" panose="02000000000000000000" pitchFamily="2" charset="0"/>
              <a:ea typeface="Roboto Condensed Light" panose="02000000000000000000" pitchFamily="2" charset="0"/>
            </a:rPr>
            <a:t>противаг</a:t>
          </a:r>
          <a:r>
            <a:rPr lang="uk-UA" sz="1200" b="1" dirty="0" smtClean="0">
              <a:solidFill>
                <a:srgbClr val="002060"/>
              </a:solidFill>
              <a:latin typeface="Roboto Condensed Light" panose="02000000000000000000" pitchFamily="2" charset="0"/>
              <a:ea typeface="Roboto Condensed Light" panose="02000000000000000000" pitchFamily="2" charset="0"/>
            </a:rPr>
            <a:t>, які мають на меті забезпечення їх співробітництва як єдиної державної влади</a:t>
          </a:r>
          <a:r>
            <a:rPr lang="uk-UA" sz="1200" dirty="0" smtClean="0">
              <a:solidFill>
                <a:srgbClr val="002060"/>
              </a:solidFill>
              <a:latin typeface="Roboto Condensed Light" panose="02000000000000000000" pitchFamily="2" charset="0"/>
              <a:ea typeface="Roboto Condensed Light" panose="02000000000000000000" pitchFamily="2" charset="0"/>
            </a:rPr>
            <a:t>.</a:t>
          </a:r>
        </a:p>
        <a:p>
          <a:pPr algn="just"/>
          <a:r>
            <a:rPr lang="uk-UA" sz="1200" b="0" i="1" dirty="0" smtClean="0">
              <a:solidFill>
                <a:srgbClr val="002060"/>
              </a:solidFill>
              <a:latin typeface="Roboto Condensed Light" panose="02000000000000000000" pitchFamily="2" charset="0"/>
              <a:ea typeface="Roboto Condensed Light" panose="02000000000000000000" pitchFamily="2" charset="0"/>
            </a:rPr>
            <a:t>(</a:t>
          </a:r>
          <a:r>
            <a:rPr lang="uk-UA" sz="1200" b="0" i="1" dirty="0" err="1" smtClean="0">
              <a:solidFill>
                <a:srgbClr val="002060"/>
              </a:solidFill>
              <a:latin typeface="Roboto Condensed Light" panose="02000000000000000000" pitchFamily="2" charset="0"/>
              <a:ea typeface="Roboto Condensed Light" panose="02000000000000000000" pitchFamily="2" charset="0"/>
            </a:rPr>
            <a:t>абз</a:t>
          </a:r>
          <a:r>
            <a:rPr lang="uk-UA" sz="1200" b="0" i="1" dirty="0" smtClean="0">
              <a:solidFill>
                <a:srgbClr val="002060"/>
              </a:solidFill>
              <a:latin typeface="Roboto Condensed Light" panose="02000000000000000000" pitchFamily="2" charset="0"/>
              <a:ea typeface="Roboto Condensed Light" panose="02000000000000000000" pitchFamily="2" charset="0"/>
            </a:rPr>
            <a:t>. 2 </a:t>
          </a:r>
          <a:r>
            <a:rPr lang="uk-UA" sz="1200" b="0" i="1" dirty="0" err="1" smtClean="0">
              <a:solidFill>
                <a:srgbClr val="002060"/>
              </a:solidFill>
              <a:latin typeface="Roboto Condensed Light" panose="02000000000000000000" pitchFamily="2" charset="0"/>
              <a:ea typeface="Roboto Condensed Light" panose="02000000000000000000" pitchFamily="2" charset="0"/>
            </a:rPr>
            <a:t>пп</a:t>
          </a:r>
          <a:r>
            <a:rPr lang="uk-UA" sz="1200" b="0" i="1" dirty="0" smtClean="0">
              <a:solidFill>
                <a:srgbClr val="002060"/>
              </a:solidFill>
              <a:latin typeface="Roboto Condensed Light" panose="02000000000000000000" pitchFamily="2" charset="0"/>
              <a:ea typeface="Roboto Condensed Light" panose="02000000000000000000" pitchFamily="2" charset="0"/>
            </a:rPr>
            <a:t>. 4.1 п. 4 мотивувальної частини Рішення Конституційного Суду України (справа про Регламент Верховної Ради України) від 01.04.2008 № 4-рп/2008)</a:t>
          </a:r>
          <a:r>
            <a:rPr lang="uk-UA" sz="1200" b="0" dirty="0" smtClean="0">
              <a:solidFill>
                <a:srgbClr val="002060"/>
              </a:solidFill>
              <a:latin typeface="Roboto Condensed Light" panose="02000000000000000000" pitchFamily="2" charset="0"/>
              <a:ea typeface="Roboto Condensed Light" panose="02000000000000000000" pitchFamily="2" charset="0"/>
            </a:rPr>
            <a:t>.</a:t>
          </a:r>
          <a:endParaRPr lang="uk-UA" sz="1200" dirty="0">
            <a:solidFill>
              <a:srgbClr val="002060"/>
            </a:solidFill>
          </a:endParaRPr>
        </a:p>
      </dgm:t>
    </dgm:pt>
    <dgm:pt modelId="{C08FD2D4-23F8-42B7-96C0-29B75FB2C3F1}" type="parTrans" cxnId="{EE9F01A5-206F-4C6F-955C-7E5CEAE2CA97}">
      <dgm:prSet/>
      <dgm:spPr/>
      <dgm:t>
        <a:bodyPr/>
        <a:lstStyle/>
        <a:p>
          <a:endParaRPr lang="uk-UA" sz="1200">
            <a:solidFill>
              <a:srgbClr val="002060"/>
            </a:solidFill>
          </a:endParaRPr>
        </a:p>
      </dgm:t>
    </dgm:pt>
    <dgm:pt modelId="{AC46A1D4-596E-4773-9ECC-AE7A9DCF086C}" type="sibTrans" cxnId="{EE9F01A5-206F-4C6F-955C-7E5CEAE2CA97}">
      <dgm:prSet/>
      <dgm:spPr/>
      <dgm:t>
        <a:bodyPr/>
        <a:lstStyle/>
        <a:p>
          <a:endParaRPr lang="uk-UA" sz="1200">
            <a:solidFill>
              <a:srgbClr val="002060"/>
            </a:solidFill>
          </a:endParaRPr>
        </a:p>
      </dgm:t>
    </dgm:pt>
    <dgm:pt modelId="{32B8A7C8-F4B1-4DFD-B4B7-2EA7D0680CB9}">
      <dgm:prSet phldrT="[Текст]" custT="1"/>
      <dgm:spPr>
        <a:solidFill>
          <a:schemeClr val="bg1"/>
        </a:solidFill>
        <a:ln w="19050">
          <a:solidFill>
            <a:srgbClr val="002060"/>
          </a:solidFill>
        </a:ln>
      </dgm:spPr>
      <dgm:t>
        <a:bodyPr/>
        <a:lstStyle/>
        <a:p>
          <a:pPr algn="just"/>
          <a:r>
            <a:rPr lang="uk-UA" sz="1200" dirty="0" smtClean="0">
              <a:solidFill>
                <a:srgbClr val="002060"/>
              </a:solidFill>
              <a:latin typeface="Roboto Condensed Light" panose="02000000000000000000" pitchFamily="2" charset="0"/>
              <a:ea typeface="Roboto Condensed Light" panose="02000000000000000000" pitchFamily="2" charset="0"/>
            </a:rPr>
            <a:t>… народ здійснює владу безпосередньо і через органи державної влади та органи місцевого самоврядування. … органи місцевого самоврядування не є органами державної влади, а </a:t>
          </a:r>
          <a:r>
            <a:rPr lang="uk-UA" sz="1200" b="1" dirty="0" smtClean="0">
              <a:solidFill>
                <a:srgbClr val="002060"/>
              </a:solidFill>
              <a:latin typeface="Roboto Condensed Light" panose="02000000000000000000" pitchFamily="2" charset="0"/>
              <a:ea typeface="Roboto Condensed Light" panose="02000000000000000000" pitchFamily="2" charset="0"/>
            </a:rPr>
            <a:t>місцеве самоврядування слід розглядати як форму здійснення народом влади, яка визнається і гарантується в Україні </a:t>
          </a:r>
          <a:r>
            <a:rPr lang="uk-UA" sz="1200" dirty="0" smtClean="0">
              <a:solidFill>
                <a:srgbClr val="002060"/>
              </a:solidFill>
              <a:latin typeface="Roboto Condensed Light" panose="02000000000000000000" pitchFamily="2" charset="0"/>
              <a:ea typeface="Roboto Condensed Light" panose="02000000000000000000" pitchFamily="2" charset="0"/>
            </a:rPr>
            <a:t>… </a:t>
          </a:r>
        </a:p>
        <a:p>
          <a:pPr algn="just"/>
          <a:r>
            <a:rPr lang="uk-UA" sz="1200" b="0" i="1" dirty="0" smtClean="0">
              <a:solidFill>
                <a:srgbClr val="002060"/>
              </a:solidFill>
              <a:latin typeface="Roboto Condensed Light" panose="02000000000000000000" pitchFamily="2" charset="0"/>
              <a:ea typeface="Roboto Condensed Light" panose="02000000000000000000" pitchFamily="2" charset="0"/>
            </a:rPr>
            <a:t>(</a:t>
          </a:r>
          <a:r>
            <a:rPr lang="uk-UA" sz="1200" b="0" i="1" dirty="0" err="1" smtClean="0">
              <a:solidFill>
                <a:srgbClr val="002060"/>
              </a:solidFill>
              <a:latin typeface="Roboto Condensed Light" panose="02000000000000000000" pitchFamily="2" charset="0"/>
              <a:ea typeface="Roboto Condensed Light" panose="02000000000000000000" pitchFamily="2" charset="0"/>
            </a:rPr>
            <a:t>абз</a:t>
          </a:r>
          <a:r>
            <a:rPr lang="uk-UA" sz="1200" b="0" i="1" dirty="0" smtClean="0">
              <a:solidFill>
                <a:srgbClr val="002060"/>
              </a:solidFill>
              <a:latin typeface="Roboto Condensed Light" panose="02000000000000000000" pitchFamily="2" charset="0"/>
              <a:ea typeface="Roboto Condensed Light" panose="02000000000000000000" pitchFamily="2" charset="0"/>
            </a:rPr>
            <a:t>. 1 п. 4 мотивувальної частини Рішення Конституційного Суду України (справа про охорону трудових прав депутатів місцевих рад) від 28.03.2002 № 6-рп/2002)</a:t>
          </a:r>
          <a:r>
            <a:rPr lang="uk-UA" sz="1200" b="0" dirty="0" smtClean="0">
              <a:solidFill>
                <a:srgbClr val="002060"/>
              </a:solidFill>
              <a:latin typeface="Roboto Condensed Light" panose="02000000000000000000" pitchFamily="2" charset="0"/>
              <a:ea typeface="Roboto Condensed Light" panose="02000000000000000000" pitchFamily="2" charset="0"/>
            </a:rPr>
            <a:t>.</a:t>
          </a:r>
        </a:p>
        <a:p>
          <a:pPr algn="just"/>
          <a:r>
            <a:rPr lang="uk-UA" sz="1200" b="1" dirty="0" smtClean="0">
              <a:solidFill>
                <a:srgbClr val="002060"/>
              </a:solidFill>
              <a:latin typeface="Roboto Condensed Light" panose="02000000000000000000" pitchFamily="2" charset="0"/>
              <a:ea typeface="Roboto Condensed Light" panose="02000000000000000000" pitchFamily="2" charset="0"/>
            </a:rPr>
            <a:t>Органи місцевого самоврядування при вирішенні питань місцевого значення, віднесених Конституцією України та законами України до їхньої компетенції, є суб'єктами владних повноважень</a:t>
          </a:r>
          <a:r>
            <a:rPr lang="uk-UA" sz="1200" dirty="0" smtClean="0">
              <a:solidFill>
                <a:srgbClr val="002060"/>
              </a:solidFill>
              <a:latin typeface="Roboto Condensed Light" panose="02000000000000000000" pitchFamily="2" charset="0"/>
              <a:ea typeface="Roboto Condensed Light" panose="02000000000000000000" pitchFamily="2" charset="0"/>
            </a:rPr>
            <a:t>, які виконують владні управлінські функції…</a:t>
          </a:r>
        </a:p>
        <a:p>
          <a:pPr algn="just"/>
          <a:r>
            <a:rPr lang="uk-UA" sz="1200" b="0" i="1" dirty="0" smtClean="0">
              <a:solidFill>
                <a:srgbClr val="002060"/>
              </a:solidFill>
              <a:latin typeface="Roboto Condensed Light" panose="02000000000000000000" pitchFamily="2" charset="0"/>
              <a:ea typeface="Roboto Condensed Light" panose="02000000000000000000" pitchFamily="2" charset="0"/>
            </a:rPr>
            <a:t>(</a:t>
          </a:r>
          <a:r>
            <a:rPr lang="uk-UA" sz="1200" b="0" i="1" dirty="0" err="1" smtClean="0">
              <a:solidFill>
                <a:srgbClr val="002060"/>
              </a:solidFill>
              <a:latin typeface="Roboto Condensed Light" panose="02000000000000000000" pitchFamily="2" charset="0"/>
              <a:ea typeface="Roboto Condensed Light" panose="02000000000000000000" pitchFamily="2" charset="0"/>
            </a:rPr>
            <a:t>абз</a:t>
          </a:r>
          <a:r>
            <a:rPr lang="uk-UA" sz="1200" b="0" i="1" dirty="0" smtClean="0">
              <a:solidFill>
                <a:srgbClr val="002060"/>
              </a:solidFill>
              <a:latin typeface="Roboto Condensed Light" panose="02000000000000000000" pitchFamily="2" charset="0"/>
              <a:ea typeface="Roboto Condensed Light" panose="02000000000000000000" pitchFamily="2" charset="0"/>
            </a:rPr>
            <a:t>. 3 п. 3.2 мотивувальної частини Рішення Конституційного Суду України від 01.04.2010 № 10-рп/2010)</a:t>
          </a:r>
          <a:r>
            <a:rPr lang="uk-UA" sz="1200" b="0" dirty="0" smtClean="0">
              <a:solidFill>
                <a:srgbClr val="002060"/>
              </a:solidFill>
              <a:latin typeface="Roboto Condensed Light" panose="02000000000000000000" pitchFamily="2" charset="0"/>
              <a:ea typeface="Roboto Condensed Light" panose="02000000000000000000" pitchFamily="2" charset="0"/>
            </a:rPr>
            <a:t>.</a:t>
          </a:r>
          <a:endParaRPr lang="uk-UA" sz="1200" dirty="0">
            <a:solidFill>
              <a:srgbClr val="002060"/>
            </a:solidFill>
          </a:endParaRPr>
        </a:p>
      </dgm:t>
    </dgm:pt>
    <dgm:pt modelId="{81FD209A-C3FF-43C9-93CC-7A2447459BF2}" type="parTrans" cxnId="{07FE0F38-3A13-449C-B02B-0CA03D87097F}">
      <dgm:prSet/>
      <dgm:spPr/>
      <dgm:t>
        <a:bodyPr/>
        <a:lstStyle/>
        <a:p>
          <a:endParaRPr lang="uk-UA" sz="1200">
            <a:solidFill>
              <a:srgbClr val="002060"/>
            </a:solidFill>
          </a:endParaRPr>
        </a:p>
      </dgm:t>
    </dgm:pt>
    <dgm:pt modelId="{0D9A1A55-001F-4580-9531-3C442FB97A37}" type="sibTrans" cxnId="{07FE0F38-3A13-449C-B02B-0CA03D87097F}">
      <dgm:prSet/>
      <dgm:spPr/>
      <dgm:t>
        <a:bodyPr/>
        <a:lstStyle/>
        <a:p>
          <a:endParaRPr lang="uk-UA" sz="1200">
            <a:solidFill>
              <a:srgbClr val="002060"/>
            </a:solidFill>
          </a:endParaRPr>
        </a:p>
      </dgm:t>
    </dgm:pt>
    <dgm:pt modelId="{8CB4CD3C-D5AC-47A7-912B-7671470313A2}" type="pres">
      <dgm:prSet presAssocID="{5E4EC585-86AC-4172-AE5B-93AD8F8F8082}" presName="Name0" presStyleCnt="0">
        <dgm:presLayoutVars>
          <dgm:dir/>
          <dgm:resizeHandles val="exact"/>
        </dgm:presLayoutVars>
      </dgm:prSet>
      <dgm:spPr/>
      <dgm:t>
        <a:bodyPr/>
        <a:lstStyle/>
        <a:p>
          <a:endParaRPr lang="uk-UA"/>
        </a:p>
      </dgm:t>
    </dgm:pt>
    <dgm:pt modelId="{65081273-03E7-4B19-AB31-B90ABED9CA40}" type="pres">
      <dgm:prSet presAssocID="{7AC22A0C-2C0F-45C6-99AE-519123F10D06}" presName="node" presStyleLbl="node1" presStyleIdx="0" presStyleCnt="3">
        <dgm:presLayoutVars>
          <dgm:bulletEnabled val="1"/>
        </dgm:presLayoutVars>
      </dgm:prSet>
      <dgm:spPr>
        <a:prstGeom prst="round2DiagRect">
          <a:avLst/>
        </a:prstGeom>
      </dgm:spPr>
      <dgm:t>
        <a:bodyPr/>
        <a:lstStyle/>
        <a:p>
          <a:endParaRPr lang="uk-UA"/>
        </a:p>
      </dgm:t>
    </dgm:pt>
    <dgm:pt modelId="{DDF24B0C-1A53-4BEA-8ED8-A9E61687BC72}" type="pres">
      <dgm:prSet presAssocID="{7AFB2EB8-A826-497F-BD28-66326A96251F}" presName="sibTrans" presStyleCnt="0"/>
      <dgm:spPr/>
    </dgm:pt>
    <dgm:pt modelId="{BB82218D-33B5-4581-8AE6-22CEA3794008}" type="pres">
      <dgm:prSet presAssocID="{5F008316-2CFE-4F6F-9D7C-3B9BAC14977F}" presName="node" presStyleLbl="node1" presStyleIdx="1" presStyleCnt="3">
        <dgm:presLayoutVars>
          <dgm:bulletEnabled val="1"/>
        </dgm:presLayoutVars>
      </dgm:prSet>
      <dgm:spPr>
        <a:prstGeom prst="round2DiagRect">
          <a:avLst/>
        </a:prstGeom>
      </dgm:spPr>
      <dgm:t>
        <a:bodyPr/>
        <a:lstStyle/>
        <a:p>
          <a:endParaRPr lang="uk-UA"/>
        </a:p>
      </dgm:t>
    </dgm:pt>
    <dgm:pt modelId="{964C4793-5744-4CEF-9924-02C43A849388}" type="pres">
      <dgm:prSet presAssocID="{AC46A1D4-596E-4773-9ECC-AE7A9DCF086C}" presName="sibTrans" presStyleCnt="0"/>
      <dgm:spPr/>
    </dgm:pt>
    <dgm:pt modelId="{A4B7A6A4-9881-4EF5-8D68-AA1A51CB113C}" type="pres">
      <dgm:prSet presAssocID="{32B8A7C8-F4B1-4DFD-B4B7-2EA7D0680CB9}" presName="node" presStyleLbl="node1" presStyleIdx="2" presStyleCnt="3">
        <dgm:presLayoutVars>
          <dgm:bulletEnabled val="1"/>
        </dgm:presLayoutVars>
      </dgm:prSet>
      <dgm:spPr>
        <a:prstGeom prst="round2DiagRect">
          <a:avLst/>
        </a:prstGeom>
      </dgm:spPr>
      <dgm:t>
        <a:bodyPr/>
        <a:lstStyle/>
        <a:p>
          <a:endParaRPr lang="uk-UA"/>
        </a:p>
      </dgm:t>
    </dgm:pt>
  </dgm:ptLst>
  <dgm:cxnLst>
    <dgm:cxn modelId="{07FE0F38-3A13-449C-B02B-0CA03D87097F}" srcId="{5E4EC585-86AC-4172-AE5B-93AD8F8F8082}" destId="{32B8A7C8-F4B1-4DFD-B4B7-2EA7D0680CB9}" srcOrd="2" destOrd="0" parTransId="{81FD209A-C3FF-43C9-93CC-7A2447459BF2}" sibTransId="{0D9A1A55-001F-4580-9531-3C442FB97A37}"/>
    <dgm:cxn modelId="{5FAE9117-F8B7-4BE7-9002-53464C0CA163}" type="presOf" srcId="{7AC22A0C-2C0F-45C6-99AE-519123F10D06}" destId="{65081273-03E7-4B19-AB31-B90ABED9CA40}" srcOrd="0" destOrd="0" presId="urn:microsoft.com/office/officeart/2005/8/layout/hList6"/>
    <dgm:cxn modelId="{D9E6E0D4-0BC9-4B9D-9789-2FFBCE1747D8}" type="presOf" srcId="{5E4EC585-86AC-4172-AE5B-93AD8F8F8082}" destId="{8CB4CD3C-D5AC-47A7-912B-7671470313A2}" srcOrd="0" destOrd="0" presId="urn:microsoft.com/office/officeart/2005/8/layout/hList6"/>
    <dgm:cxn modelId="{89092D21-9A6D-4B2B-AD21-6C18A6B683CB}" type="presOf" srcId="{32B8A7C8-F4B1-4DFD-B4B7-2EA7D0680CB9}" destId="{A4B7A6A4-9881-4EF5-8D68-AA1A51CB113C}" srcOrd="0" destOrd="0" presId="urn:microsoft.com/office/officeart/2005/8/layout/hList6"/>
    <dgm:cxn modelId="{4F98695E-18EA-4D23-A7B0-FE5D29B75E02}" type="presOf" srcId="{5F008316-2CFE-4F6F-9D7C-3B9BAC14977F}" destId="{BB82218D-33B5-4581-8AE6-22CEA3794008}" srcOrd="0" destOrd="0" presId="urn:microsoft.com/office/officeart/2005/8/layout/hList6"/>
    <dgm:cxn modelId="{EE9F01A5-206F-4C6F-955C-7E5CEAE2CA97}" srcId="{5E4EC585-86AC-4172-AE5B-93AD8F8F8082}" destId="{5F008316-2CFE-4F6F-9D7C-3B9BAC14977F}" srcOrd="1" destOrd="0" parTransId="{C08FD2D4-23F8-42B7-96C0-29B75FB2C3F1}" sibTransId="{AC46A1D4-596E-4773-9ECC-AE7A9DCF086C}"/>
    <dgm:cxn modelId="{B83CC4B0-A39C-4D2F-B83B-D9555E8AADBE}" srcId="{5E4EC585-86AC-4172-AE5B-93AD8F8F8082}" destId="{7AC22A0C-2C0F-45C6-99AE-519123F10D06}" srcOrd="0" destOrd="0" parTransId="{1B037443-42A9-48F5-97B8-3235A9E7BCBE}" sibTransId="{7AFB2EB8-A826-497F-BD28-66326A96251F}"/>
    <dgm:cxn modelId="{DB24B06E-C1E5-4D75-8105-C00FC9B8A69D}" type="presParOf" srcId="{8CB4CD3C-D5AC-47A7-912B-7671470313A2}" destId="{65081273-03E7-4B19-AB31-B90ABED9CA40}" srcOrd="0" destOrd="0" presId="urn:microsoft.com/office/officeart/2005/8/layout/hList6"/>
    <dgm:cxn modelId="{383AC304-05B6-46D5-A766-8D567AF8E517}" type="presParOf" srcId="{8CB4CD3C-D5AC-47A7-912B-7671470313A2}" destId="{DDF24B0C-1A53-4BEA-8ED8-A9E61687BC72}" srcOrd="1" destOrd="0" presId="urn:microsoft.com/office/officeart/2005/8/layout/hList6"/>
    <dgm:cxn modelId="{0F7D2BF4-9D61-4649-8F11-7C18C9931C0C}" type="presParOf" srcId="{8CB4CD3C-D5AC-47A7-912B-7671470313A2}" destId="{BB82218D-33B5-4581-8AE6-22CEA3794008}" srcOrd="2" destOrd="0" presId="urn:microsoft.com/office/officeart/2005/8/layout/hList6"/>
    <dgm:cxn modelId="{1D5063E6-C59B-434A-A0C9-A3C85E0BE885}" type="presParOf" srcId="{8CB4CD3C-D5AC-47A7-912B-7671470313A2}" destId="{964C4793-5744-4CEF-9924-02C43A849388}" srcOrd="3" destOrd="0" presId="urn:microsoft.com/office/officeart/2005/8/layout/hList6"/>
    <dgm:cxn modelId="{346F0045-7EBB-497E-A93E-7C7C0F81F6DB}" type="presParOf" srcId="{8CB4CD3C-D5AC-47A7-912B-7671470313A2}" destId="{A4B7A6A4-9881-4EF5-8D68-AA1A51CB113C}"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445764-E333-4B17-A866-A465FF91C41D}"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endParaRPr lang="uk-UA"/>
        </a:p>
      </dgm:t>
    </dgm:pt>
    <dgm:pt modelId="{0BBB7394-FDAB-4278-B207-15D7403BD176}">
      <dgm:prSet phldrT="[Текст]" custT="1"/>
      <dgm:spPr>
        <a:solidFill>
          <a:srgbClr val="002060"/>
        </a:solidFill>
        <a:ln w="19050">
          <a:solidFill>
            <a:srgbClr val="002060"/>
          </a:solidFill>
        </a:ln>
      </dgm:spPr>
      <dgm:t>
        <a:bodyPr/>
        <a:lstStyle/>
        <a:p>
          <a:pPr algn="just"/>
          <a:r>
            <a:rPr lang="uk-UA" sz="1400" dirty="0" smtClean="0">
              <a:solidFill>
                <a:schemeClr val="bg1"/>
              </a:solidFill>
              <a:latin typeface="Roboto Condensed Light" panose="02000000000000000000" pitchFamily="2" charset="0"/>
              <a:ea typeface="Roboto Condensed Light" panose="02000000000000000000" pitchFamily="2" charset="0"/>
            </a:rPr>
            <a:t>На відміну від органів державної влади та органів місцевого самоврядування утворені ними організації не мають владних управлінських функцій, але утворюються  в розпорядчому порядку для реалізації функцій держави / місцевого самоврядування у сфері оборони, громадського порядку, безпеки, виконання кримінальних покарань, освіти, духовного та фізичного розвитку, культури, виховання, науки, охорони здоров’я, соціального захисту та соціального забезпечення, житлово-комунального господарства, охорони навколишнього природного середовища тощо.</a:t>
          </a:r>
          <a:endParaRPr lang="uk-UA" sz="1400" dirty="0">
            <a:solidFill>
              <a:schemeClr val="bg1"/>
            </a:solidFill>
          </a:endParaRPr>
        </a:p>
      </dgm:t>
    </dgm:pt>
    <dgm:pt modelId="{74039157-31DC-40B3-B6BE-05E336A0ADA7}" type="parTrans" cxnId="{F0A146FA-B868-450D-89F6-EEC745C7AC43}">
      <dgm:prSet/>
      <dgm:spPr/>
      <dgm:t>
        <a:bodyPr/>
        <a:lstStyle/>
        <a:p>
          <a:endParaRPr lang="uk-UA" sz="1400"/>
        </a:p>
      </dgm:t>
    </dgm:pt>
    <dgm:pt modelId="{CF83F74B-40D8-4173-A886-ED6627EB54E9}" type="sibTrans" cxnId="{F0A146FA-B868-450D-89F6-EEC745C7AC43}">
      <dgm:prSet/>
      <dgm:spPr/>
      <dgm:t>
        <a:bodyPr/>
        <a:lstStyle/>
        <a:p>
          <a:endParaRPr lang="uk-UA" sz="1400"/>
        </a:p>
      </dgm:t>
    </dgm:pt>
    <dgm:pt modelId="{61F30D8C-327E-4ED9-8091-7AE2400C298D}">
      <dgm:prSet phldrT="[Текст]" custT="1"/>
      <dgm:spPr>
        <a:ln w="19050">
          <a:solidFill>
            <a:srgbClr val="002060"/>
          </a:solidFill>
        </a:ln>
      </dgm:spPr>
      <dgm:t>
        <a:bodyPr/>
        <a:lstStyle/>
        <a:p>
          <a:pPr algn="just"/>
          <a:r>
            <a:rPr lang="uk-UA" sz="1400" dirty="0" smtClean="0">
              <a:solidFill>
                <a:srgbClr val="002060"/>
              </a:solidFill>
              <a:latin typeface="Roboto Condensed Light" panose="02000000000000000000" pitchFamily="2" charset="0"/>
              <a:ea typeface="Roboto Condensed Light" panose="02000000000000000000" pitchFamily="2" charset="0"/>
            </a:rPr>
            <a:t>Функції, покладені на державні організації, випливають з положень Конституції України та законів України, для реалізації яких законодавець наділив державні організації комплексом прав та обов’язків.</a:t>
          </a:r>
          <a:endParaRPr lang="uk-UA" sz="1400" dirty="0"/>
        </a:p>
      </dgm:t>
    </dgm:pt>
    <dgm:pt modelId="{5EFD23BF-8C4D-4D61-93BD-5D67A16CF71F}" type="parTrans" cxnId="{3CD183F8-45F8-403B-B000-82176DE33FA2}">
      <dgm:prSet/>
      <dgm:spPr/>
      <dgm:t>
        <a:bodyPr/>
        <a:lstStyle/>
        <a:p>
          <a:endParaRPr lang="uk-UA" sz="1400"/>
        </a:p>
      </dgm:t>
    </dgm:pt>
    <dgm:pt modelId="{2F843B43-3442-4C80-B51C-746E5040619D}" type="sibTrans" cxnId="{3CD183F8-45F8-403B-B000-82176DE33FA2}">
      <dgm:prSet/>
      <dgm:spPr/>
      <dgm:t>
        <a:bodyPr/>
        <a:lstStyle/>
        <a:p>
          <a:endParaRPr lang="uk-UA" sz="1400"/>
        </a:p>
      </dgm:t>
    </dgm:pt>
    <dgm:pt modelId="{E3D50F40-6F0F-4EA9-A0A2-B25FD9CCA986}">
      <dgm:prSet phldrT="[Текст]" custT="1"/>
      <dgm:spPr>
        <a:ln w="19050">
          <a:solidFill>
            <a:srgbClr val="002060"/>
          </a:solidFill>
        </a:ln>
      </dgm:spPr>
      <dgm:t>
        <a:bodyPr/>
        <a:lstStyle/>
        <a:p>
          <a:pPr algn="just"/>
          <a:r>
            <a:rPr lang="uk-UA" sz="1400" dirty="0" smtClean="0">
              <a:solidFill>
                <a:srgbClr val="002060"/>
              </a:solidFill>
              <a:latin typeface="Roboto Condensed Light" panose="02000000000000000000" pitchFamily="2" charset="0"/>
              <a:ea typeface="Roboto Condensed Light" panose="02000000000000000000" pitchFamily="2" charset="0"/>
            </a:rPr>
            <a:t>У свою чергу, органами місцевого самоврядування в розпорядчому порядку утворюються комунальні організації з метою реалізації відповідних функцій, що випливають з положень Конституції України, Закону України «Про місцеве самоврядування в Україні» та інших законодавчих актів.</a:t>
          </a:r>
          <a:endParaRPr lang="uk-UA" sz="1400" dirty="0"/>
        </a:p>
      </dgm:t>
    </dgm:pt>
    <dgm:pt modelId="{B21896CD-7542-49FA-9ABB-C9F8A0AB752E}" type="parTrans" cxnId="{44F7E2B6-8729-45DA-905F-CDDE97BD2C00}">
      <dgm:prSet/>
      <dgm:spPr/>
      <dgm:t>
        <a:bodyPr/>
        <a:lstStyle/>
        <a:p>
          <a:endParaRPr lang="uk-UA" sz="1400"/>
        </a:p>
      </dgm:t>
    </dgm:pt>
    <dgm:pt modelId="{F6F53A2D-14A9-4A1C-AE10-490E46217C48}" type="sibTrans" cxnId="{44F7E2B6-8729-45DA-905F-CDDE97BD2C00}">
      <dgm:prSet/>
      <dgm:spPr/>
      <dgm:t>
        <a:bodyPr/>
        <a:lstStyle/>
        <a:p>
          <a:endParaRPr lang="uk-UA" sz="1400"/>
        </a:p>
      </dgm:t>
    </dgm:pt>
    <dgm:pt modelId="{79EE9E53-9D40-45D9-AC66-2B14BDE3C4B9}" type="pres">
      <dgm:prSet presAssocID="{68445764-E333-4B17-A866-A465FF91C41D}" presName="Name0" presStyleCnt="0">
        <dgm:presLayoutVars>
          <dgm:chPref val="1"/>
          <dgm:dir/>
          <dgm:animOne val="branch"/>
          <dgm:animLvl val="lvl"/>
          <dgm:resizeHandles/>
        </dgm:presLayoutVars>
      </dgm:prSet>
      <dgm:spPr/>
      <dgm:t>
        <a:bodyPr/>
        <a:lstStyle/>
        <a:p>
          <a:endParaRPr lang="uk-UA"/>
        </a:p>
      </dgm:t>
    </dgm:pt>
    <dgm:pt modelId="{2F0450A8-152C-4221-823E-596C7805BA41}" type="pres">
      <dgm:prSet presAssocID="{0BBB7394-FDAB-4278-B207-15D7403BD176}" presName="vertOne" presStyleCnt="0"/>
      <dgm:spPr/>
    </dgm:pt>
    <dgm:pt modelId="{C6D7D50F-9CB9-4365-8DC1-2234AAF4DCA5}" type="pres">
      <dgm:prSet presAssocID="{0BBB7394-FDAB-4278-B207-15D7403BD176}" presName="txOne" presStyleLbl="node0" presStyleIdx="0" presStyleCnt="1">
        <dgm:presLayoutVars>
          <dgm:chPref val="3"/>
        </dgm:presLayoutVars>
      </dgm:prSet>
      <dgm:spPr/>
      <dgm:t>
        <a:bodyPr/>
        <a:lstStyle/>
        <a:p>
          <a:endParaRPr lang="uk-UA"/>
        </a:p>
      </dgm:t>
    </dgm:pt>
    <dgm:pt modelId="{5DFCE0FD-28E7-47D5-9F2E-364E9344808C}" type="pres">
      <dgm:prSet presAssocID="{0BBB7394-FDAB-4278-B207-15D7403BD176}" presName="parTransOne" presStyleCnt="0"/>
      <dgm:spPr/>
    </dgm:pt>
    <dgm:pt modelId="{54EE3D1C-B192-46B5-B748-85FA817D5B08}" type="pres">
      <dgm:prSet presAssocID="{0BBB7394-FDAB-4278-B207-15D7403BD176}" presName="horzOne" presStyleCnt="0"/>
      <dgm:spPr/>
    </dgm:pt>
    <dgm:pt modelId="{9A899046-CA4A-483F-9C26-BDF3DECADFF5}" type="pres">
      <dgm:prSet presAssocID="{61F30D8C-327E-4ED9-8091-7AE2400C298D}" presName="vertTwo" presStyleCnt="0"/>
      <dgm:spPr/>
    </dgm:pt>
    <dgm:pt modelId="{8FB6CD79-9847-4265-AA72-7E9801E3693B}" type="pres">
      <dgm:prSet presAssocID="{61F30D8C-327E-4ED9-8091-7AE2400C298D}" presName="txTwo" presStyleLbl="node2" presStyleIdx="0" presStyleCnt="2">
        <dgm:presLayoutVars>
          <dgm:chPref val="3"/>
        </dgm:presLayoutVars>
      </dgm:prSet>
      <dgm:spPr/>
      <dgm:t>
        <a:bodyPr/>
        <a:lstStyle/>
        <a:p>
          <a:endParaRPr lang="uk-UA"/>
        </a:p>
      </dgm:t>
    </dgm:pt>
    <dgm:pt modelId="{A752D3C9-9170-4C12-BD9A-6FD453560AEE}" type="pres">
      <dgm:prSet presAssocID="{61F30D8C-327E-4ED9-8091-7AE2400C298D}" presName="horzTwo" presStyleCnt="0"/>
      <dgm:spPr/>
    </dgm:pt>
    <dgm:pt modelId="{438B85C5-6150-42CE-B872-B95754767045}" type="pres">
      <dgm:prSet presAssocID="{2F843B43-3442-4C80-B51C-746E5040619D}" presName="sibSpaceTwo" presStyleCnt="0"/>
      <dgm:spPr/>
    </dgm:pt>
    <dgm:pt modelId="{75B36183-166E-49C2-8772-1D7F7B4BF4C4}" type="pres">
      <dgm:prSet presAssocID="{E3D50F40-6F0F-4EA9-A0A2-B25FD9CCA986}" presName="vertTwo" presStyleCnt="0"/>
      <dgm:spPr/>
    </dgm:pt>
    <dgm:pt modelId="{BACDC17A-3C5A-4A2D-A07F-D8D674CFF3C9}" type="pres">
      <dgm:prSet presAssocID="{E3D50F40-6F0F-4EA9-A0A2-B25FD9CCA986}" presName="txTwo" presStyleLbl="node2" presStyleIdx="1" presStyleCnt="2">
        <dgm:presLayoutVars>
          <dgm:chPref val="3"/>
        </dgm:presLayoutVars>
      </dgm:prSet>
      <dgm:spPr/>
      <dgm:t>
        <a:bodyPr/>
        <a:lstStyle/>
        <a:p>
          <a:endParaRPr lang="uk-UA"/>
        </a:p>
      </dgm:t>
    </dgm:pt>
    <dgm:pt modelId="{12B37CAF-61FF-4CF2-8AD4-6240C7BCAE9A}" type="pres">
      <dgm:prSet presAssocID="{E3D50F40-6F0F-4EA9-A0A2-B25FD9CCA986}" presName="horzTwo" presStyleCnt="0"/>
      <dgm:spPr/>
    </dgm:pt>
  </dgm:ptLst>
  <dgm:cxnLst>
    <dgm:cxn modelId="{44F7E2B6-8729-45DA-905F-CDDE97BD2C00}" srcId="{0BBB7394-FDAB-4278-B207-15D7403BD176}" destId="{E3D50F40-6F0F-4EA9-A0A2-B25FD9CCA986}" srcOrd="1" destOrd="0" parTransId="{B21896CD-7542-49FA-9ABB-C9F8A0AB752E}" sibTransId="{F6F53A2D-14A9-4A1C-AE10-490E46217C48}"/>
    <dgm:cxn modelId="{26FEFD0D-446C-4B5E-BF99-0C097EDC0EBA}" type="presOf" srcId="{E3D50F40-6F0F-4EA9-A0A2-B25FD9CCA986}" destId="{BACDC17A-3C5A-4A2D-A07F-D8D674CFF3C9}" srcOrd="0" destOrd="0" presId="urn:microsoft.com/office/officeart/2005/8/layout/hierarchy4"/>
    <dgm:cxn modelId="{25516975-FD5B-4E4A-ABAC-766C6836C9CC}" type="presOf" srcId="{0BBB7394-FDAB-4278-B207-15D7403BD176}" destId="{C6D7D50F-9CB9-4365-8DC1-2234AAF4DCA5}" srcOrd="0" destOrd="0" presId="urn:microsoft.com/office/officeart/2005/8/layout/hierarchy4"/>
    <dgm:cxn modelId="{D0500483-C653-465B-810D-5F9E482B6DB2}" type="presOf" srcId="{68445764-E333-4B17-A866-A465FF91C41D}" destId="{79EE9E53-9D40-45D9-AC66-2B14BDE3C4B9}" srcOrd="0" destOrd="0" presId="urn:microsoft.com/office/officeart/2005/8/layout/hierarchy4"/>
    <dgm:cxn modelId="{F0A146FA-B868-450D-89F6-EEC745C7AC43}" srcId="{68445764-E333-4B17-A866-A465FF91C41D}" destId="{0BBB7394-FDAB-4278-B207-15D7403BD176}" srcOrd="0" destOrd="0" parTransId="{74039157-31DC-40B3-B6BE-05E336A0ADA7}" sibTransId="{CF83F74B-40D8-4173-A886-ED6627EB54E9}"/>
    <dgm:cxn modelId="{2A56AFA8-D993-48FE-B0D6-D0F6A051504E}" type="presOf" srcId="{61F30D8C-327E-4ED9-8091-7AE2400C298D}" destId="{8FB6CD79-9847-4265-AA72-7E9801E3693B}" srcOrd="0" destOrd="0" presId="urn:microsoft.com/office/officeart/2005/8/layout/hierarchy4"/>
    <dgm:cxn modelId="{3CD183F8-45F8-403B-B000-82176DE33FA2}" srcId="{0BBB7394-FDAB-4278-B207-15D7403BD176}" destId="{61F30D8C-327E-4ED9-8091-7AE2400C298D}" srcOrd="0" destOrd="0" parTransId="{5EFD23BF-8C4D-4D61-93BD-5D67A16CF71F}" sibTransId="{2F843B43-3442-4C80-B51C-746E5040619D}"/>
    <dgm:cxn modelId="{C5188A39-9070-47AF-BEAE-AB4EC2A50EB1}" type="presParOf" srcId="{79EE9E53-9D40-45D9-AC66-2B14BDE3C4B9}" destId="{2F0450A8-152C-4221-823E-596C7805BA41}" srcOrd="0" destOrd="0" presId="urn:microsoft.com/office/officeart/2005/8/layout/hierarchy4"/>
    <dgm:cxn modelId="{CE6F2E55-A793-4BDD-9D80-0D6ECEE40729}" type="presParOf" srcId="{2F0450A8-152C-4221-823E-596C7805BA41}" destId="{C6D7D50F-9CB9-4365-8DC1-2234AAF4DCA5}" srcOrd="0" destOrd="0" presId="urn:microsoft.com/office/officeart/2005/8/layout/hierarchy4"/>
    <dgm:cxn modelId="{5759AA1B-C2A6-4113-8080-3BC0B439F453}" type="presParOf" srcId="{2F0450A8-152C-4221-823E-596C7805BA41}" destId="{5DFCE0FD-28E7-47D5-9F2E-364E9344808C}" srcOrd="1" destOrd="0" presId="urn:microsoft.com/office/officeart/2005/8/layout/hierarchy4"/>
    <dgm:cxn modelId="{3620B195-9BC1-47A5-8EF7-EB1D14326F49}" type="presParOf" srcId="{2F0450A8-152C-4221-823E-596C7805BA41}" destId="{54EE3D1C-B192-46B5-B748-85FA817D5B08}" srcOrd="2" destOrd="0" presId="urn:microsoft.com/office/officeart/2005/8/layout/hierarchy4"/>
    <dgm:cxn modelId="{BA711C3C-9F59-4F0D-ADB2-4627E6BB90B2}" type="presParOf" srcId="{54EE3D1C-B192-46B5-B748-85FA817D5B08}" destId="{9A899046-CA4A-483F-9C26-BDF3DECADFF5}" srcOrd="0" destOrd="0" presId="urn:microsoft.com/office/officeart/2005/8/layout/hierarchy4"/>
    <dgm:cxn modelId="{88381C6A-7301-4704-B1A0-3C41A70144AE}" type="presParOf" srcId="{9A899046-CA4A-483F-9C26-BDF3DECADFF5}" destId="{8FB6CD79-9847-4265-AA72-7E9801E3693B}" srcOrd="0" destOrd="0" presId="urn:microsoft.com/office/officeart/2005/8/layout/hierarchy4"/>
    <dgm:cxn modelId="{26B259E0-DD4B-4BDD-A0E1-9A74B9EB86F3}" type="presParOf" srcId="{9A899046-CA4A-483F-9C26-BDF3DECADFF5}" destId="{A752D3C9-9170-4C12-BD9A-6FD453560AEE}" srcOrd="1" destOrd="0" presId="urn:microsoft.com/office/officeart/2005/8/layout/hierarchy4"/>
    <dgm:cxn modelId="{4021AEA7-C929-49E1-B070-B13431DEB043}" type="presParOf" srcId="{54EE3D1C-B192-46B5-B748-85FA817D5B08}" destId="{438B85C5-6150-42CE-B872-B95754767045}" srcOrd="1" destOrd="0" presId="urn:microsoft.com/office/officeart/2005/8/layout/hierarchy4"/>
    <dgm:cxn modelId="{6FEF841C-0576-40AF-992C-20831682B99F}" type="presParOf" srcId="{54EE3D1C-B192-46B5-B748-85FA817D5B08}" destId="{75B36183-166E-49C2-8772-1D7F7B4BF4C4}" srcOrd="2" destOrd="0" presId="urn:microsoft.com/office/officeart/2005/8/layout/hierarchy4"/>
    <dgm:cxn modelId="{7D9D9B80-B9D1-4F31-A493-FAD381EB64FE}" type="presParOf" srcId="{75B36183-166E-49C2-8772-1D7F7B4BF4C4}" destId="{BACDC17A-3C5A-4A2D-A07F-D8D674CFF3C9}" srcOrd="0" destOrd="0" presId="urn:microsoft.com/office/officeart/2005/8/layout/hierarchy4"/>
    <dgm:cxn modelId="{ABC06EA8-D430-4A0D-B692-A4A5B9846138}" type="presParOf" srcId="{75B36183-166E-49C2-8772-1D7F7B4BF4C4}" destId="{12B37CAF-61FF-4CF2-8AD4-6240C7BCAE9A}" srcOrd="1" destOrd="0" presId="urn:microsoft.com/office/officeart/2005/8/layout/hierarchy4"/>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434DEA-106C-4283-BACD-AA4D40928978}"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endParaRPr lang="uk-UA"/>
        </a:p>
      </dgm:t>
    </dgm:pt>
    <dgm:pt modelId="{E35BCC48-3948-48E3-B3C7-3635FC083E40}">
      <dgm:prSet phldrT="[Текст]" custT="1"/>
      <dgm:spPr>
        <a:solidFill>
          <a:srgbClr val="002060"/>
        </a:solidFill>
        <a:ln w="19050">
          <a:solidFill>
            <a:srgbClr val="002060"/>
          </a:solidFill>
        </a:ln>
      </dgm:spPr>
      <dgm:t>
        <a:bodyPr/>
        <a:lstStyle/>
        <a:p>
          <a:pPr algn="just"/>
          <a:r>
            <a:rPr lang="uk-UA" sz="1400" dirty="0" smtClean="0">
              <a:solidFill>
                <a:schemeClr val="bg1"/>
              </a:solidFill>
              <a:latin typeface="Roboto Condensed Light" panose="02000000000000000000" pitchFamily="2" charset="0"/>
              <a:ea typeface="Roboto Condensed Light" panose="02000000000000000000" pitchFamily="2" charset="0"/>
            </a:rPr>
            <a:t>Бюджетні установи – це органи державної влади, органи місцевого самоврядування, а також організації, створені ними у встановленому порядку, що повністю утримуються за рахунок відповідно державного бюджету чи місцевого бюджету. Бюджетні установи є неприбутковими </a:t>
          </a:r>
          <a:r>
            <a:rPr lang="uk-UA" sz="1400" i="1" dirty="0" smtClean="0">
              <a:solidFill>
                <a:schemeClr val="bg1"/>
              </a:solidFill>
              <a:latin typeface="Roboto Condensed Light" panose="02000000000000000000" pitchFamily="2" charset="0"/>
              <a:ea typeface="Roboto Condensed Light" panose="02000000000000000000" pitchFamily="2" charset="0"/>
            </a:rPr>
            <a:t>(п. 12 ст. 2 Бюджетного кодексу України )</a:t>
          </a:r>
          <a:r>
            <a:rPr lang="uk-UA" sz="1400" dirty="0" smtClean="0">
              <a:solidFill>
                <a:schemeClr val="bg1"/>
              </a:solidFill>
              <a:latin typeface="Roboto Condensed Light" panose="02000000000000000000" pitchFamily="2" charset="0"/>
              <a:ea typeface="Roboto Condensed Light" panose="02000000000000000000" pitchFamily="2" charset="0"/>
            </a:rPr>
            <a:t>.</a:t>
          </a:r>
          <a:endParaRPr lang="uk-UA" sz="1400" dirty="0">
            <a:solidFill>
              <a:schemeClr val="bg1"/>
            </a:solidFill>
          </a:endParaRPr>
        </a:p>
      </dgm:t>
    </dgm:pt>
    <dgm:pt modelId="{C55A5DE7-CA21-42FA-B836-27D900D6AD50}" type="parTrans" cxnId="{5F0FCDE7-A497-48F4-BCEB-96A41BB02483}">
      <dgm:prSet/>
      <dgm:spPr/>
      <dgm:t>
        <a:bodyPr/>
        <a:lstStyle/>
        <a:p>
          <a:endParaRPr lang="uk-UA" sz="1400"/>
        </a:p>
      </dgm:t>
    </dgm:pt>
    <dgm:pt modelId="{EE80CC2A-EF0B-421E-AB80-046A0C422151}" type="sibTrans" cxnId="{5F0FCDE7-A497-48F4-BCEB-96A41BB02483}">
      <dgm:prSet/>
      <dgm:spPr/>
      <dgm:t>
        <a:bodyPr/>
        <a:lstStyle/>
        <a:p>
          <a:endParaRPr lang="uk-UA" sz="1400"/>
        </a:p>
      </dgm:t>
    </dgm:pt>
    <dgm:pt modelId="{A499611E-CB37-405F-BEE7-488C709C03CB}">
      <dgm:prSet phldrT="[Текст]" custT="1"/>
      <dgm:spPr>
        <a:ln w="19050">
          <a:solidFill>
            <a:srgbClr val="002060"/>
          </a:solidFill>
        </a:ln>
      </dgm:spPr>
      <dgm:t>
        <a:bodyPr/>
        <a:lstStyle/>
        <a:p>
          <a:pPr algn="just"/>
          <a:r>
            <a:rPr lang="uk-UA" sz="1400" b="1" dirty="0" smtClean="0">
              <a:solidFill>
                <a:srgbClr val="002060"/>
              </a:solidFill>
              <a:latin typeface="Roboto Condensed Light" panose="02000000000000000000" pitchFamily="2" charset="0"/>
              <a:ea typeface="Roboto Condensed Light" panose="02000000000000000000" pitchFamily="2" charset="0"/>
            </a:rPr>
            <a:t>гарантії держави щодо виконання судових рішень про стягнення коштів, боржником за якими є, зокрема, державний орган, державні установа, організація</a:t>
          </a:r>
          <a:r>
            <a:rPr lang="uk-UA" sz="1400" dirty="0" smtClean="0">
              <a:solidFill>
                <a:srgbClr val="002060"/>
              </a:solidFill>
              <a:latin typeface="Roboto Condensed Light" panose="02000000000000000000" pitchFamily="2" charset="0"/>
              <a:ea typeface="Roboto Condensed Light" panose="02000000000000000000" pitchFamily="2" charset="0"/>
            </a:rPr>
            <a:t>, та виконавчих документів, визначених Законом України «Про виконавче провадження», особливості їх виконання передбачено Законом України «Про гарантії держави щодо виконання судових рішень»;</a:t>
          </a:r>
          <a:endParaRPr lang="uk-UA" sz="1400" dirty="0"/>
        </a:p>
      </dgm:t>
    </dgm:pt>
    <dgm:pt modelId="{6DD2B4FD-A8AD-4E3C-9B04-673A44D1AE2D}" type="parTrans" cxnId="{0D5FF036-3145-44D3-8863-EEB5CC415971}">
      <dgm:prSet/>
      <dgm:spPr/>
      <dgm:t>
        <a:bodyPr/>
        <a:lstStyle/>
        <a:p>
          <a:endParaRPr lang="uk-UA" sz="1400"/>
        </a:p>
      </dgm:t>
    </dgm:pt>
    <dgm:pt modelId="{E4FB1586-DBD6-4ED8-9F61-67519DD9D9EC}" type="sibTrans" cxnId="{0D5FF036-3145-44D3-8863-EEB5CC415971}">
      <dgm:prSet/>
      <dgm:spPr/>
      <dgm:t>
        <a:bodyPr/>
        <a:lstStyle/>
        <a:p>
          <a:endParaRPr lang="uk-UA" sz="1400"/>
        </a:p>
      </dgm:t>
    </dgm:pt>
    <dgm:pt modelId="{F59CB00F-5F24-45D9-B255-D89227B9CB61}">
      <dgm:prSet phldrT="[Текст]" custT="1"/>
      <dgm:spPr>
        <a:ln w="19050">
          <a:solidFill>
            <a:srgbClr val="002060"/>
          </a:solidFill>
        </a:ln>
      </dgm:spPr>
      <dgm:t>
        <a:bodyPr/>
        <a:lstStyle/>
        <a:p>
          <a:pPr algn="just"/>
          <a:r>
            <a:rPr lang="uk-UA" sz="1400" b="1" dirty="0" smtClean="0">
              <a:solidFill>
                <a:srgbClr val="002060"/>
              </a:solidFill>
              <a:latin typeface="Roboto Condensed Light" panose="02000000000000000000" pitchFamily="2" charset="0"/>
              <a:ea typeface="Roboto Condensed Light" panose="02000000000000000000" pitchFamily="2" charset="0"/>
            </a:rPr>
            <a:t>безспірність списання коштів державного бюджету та місцевих бюджетів на підставі рішення суду </a:t>
          </a:r>
          <a:r>
            <a:rPr lang="uk-UA" sz="1400" dirty="0" smtClean="0">
              <a:solidFill>
                <a:srgbClr val="002060"/>
              </a:solidFill>
              <a:latin typeface="Roboto Condensed Light" panose="02000000000000000000" pitchFamily="2" charset="0"/>
              <a:ea typeface="Roboto Condensed Light" panose="02000000000000000000" pitchFamily="2" charset="0"/>
            </a:rPr>
            <a:t>регламентовано статтею 25 розділом </a:t>
          </a:r>
          <a:r>
            <a:rPr lang="en-US" sz="1400" dirty="0" smtClean="0">
              <a:solidFill>
                <a:srgbClr val="002060"/>
              </a:solidFill>
              <a:latin typeface="Roboto Condensed Light" panose="02000000000000000000" pitchFamily="2" charset="0"/>
              <a:ea typeface="Roboto Condensed Light" panose="02000000000000000000" pitchFamily="2" charset="0"/>
            </a:rPr>
            <a:t>VI</a:t>
          </a:r>
          <a:r>
            <a:rPr lang="uk-UA" sz="1400" dirty="0" smtClean="0">
              <a:solidFill>
                <a:srgbClr val="002060"/>
              </a:solidFill>
              <a:latin typeface="Roboto Condensed Light" panose="02000000000000000000" pitchFamily="2" charset="0"/>
              <a:ea typeface="Roboto Condensed Light" panose="02000000000000000000" pitchFamily="2" charset="0"/>
            </a:rPr>
            <a:t> «Прикінцеві та перехідні положення» Бюджетного кодексу України;</a:t>
          </a:r>
          <a:endParaRPr lang="uk-UA" sz="1400" dirty="0"/>
        </a:p>
      </dgm:t>
    </dgm:pt>
    <dgm:pt modelId="{63BC2E07-B445-4E5C-ABE4-71C7A74F09AF}" type="parTrans" cxnId="{F586F8DE-D0D6-4CAB-AB3A-B107A81B1306}">
      <dgm:prSet/>
      <dgm:spPr/>
      <dgm:t>
        <a:bodyPr/>
        <a:lstStyle/>
        <a:p>
          <a:endParaRPr lang="uk-UA" sz="1400"/>
        </a:p>
      </dgm:t>
    </dgm:pt>
    <dgm:pt modelId="{7862106F-A923-4E07-B553-C23FFEF53641}" type="sibTrans" cxnId="{F586F8DE-D0D6-4CAB-AB3A-B107A81B1306}">
      <dgm:prSet/>
      <dgm:spPr/>
      <dgm:t>
        <a:bodyPr/>
        <a:lstStyle/>
        <a:p>
          <a:endParaRPr lang="uk-UA" sz="1400"/>
        </a:p>
      </dgm:t>
    </dgm:pt>
    <dgm:pt modelId="{CEA6DE3A-8AAC-4BAF-9FB1-FE02A666A003}">
      <dgm:prSet phldrT="[Текст]" custT="1"/>
      <dgm:spPr>
        <a:ln w="19050">
          <a:solidFill>
            <a:srgbClr val="002060"/>
          </a:solidFill>
        </a:ln>
      </dgm:spPr>
      <dgm:t>
        <a:bodyPr/>
        <a:lstStyle/>
        <a:p>
          <a:pPr algn="just"/>
          <a:r>
            <a:rPr lang="uk-UA" sz="1400" b="1" dirty="0" smtClean="0">
              <a:solidFill>
                <a:srgbClr val="002060"/>
              </a:solidFill>
              <a:latin typeface="Roboto Condensed Light" panose="02000000000000000000" pitchFamily="2" charset="0"/>
              <a:ea typeface="Roboto Condensed Light" panose="02000000000000000000" pitchFamily="2" charset="0"/>
            </a:rPr>
            <a:t>конкретний механізм виконання рішень про стягнення коштів державного та місцевих бюджетів або боржників (у тому числі установ, організацій, що є бюджетними установами), прийнятих судами</a:t>
          </a:r>
          <a:r>
            <a:rPr lang="uk-UA" sz="1400" dirty="0" smtClean="0">
              <a:solidFill>
                <a:srgbClr val="002060"/>
              </a:solidFill>
              <a:latin typeface="Roboto Condensed Light" panose="02000000000000000000" pitchFamily="2" charset="0"/>
              <a:ea typeface="Roboto Condensed Light" panose="02000000000000000000" pitchFamily="2" charset="0"/>
            </a:rPr>
            <a:t>, </a:t>
          </a:r>
          <a:r>
            <a:rPr lang="uk-UA" sz="1400" b="0" dirty="0" smtClean="0">
              <a:solidFill>
                <a:srgbClr val="002060"/>
              </a:solidFill>
              <a:latin typeface="Roboto Condensed Light" panose="02000000000000000000" pitchFamily="2" charset="0"/>
              <a:ea typeface="Roboto Condensed Light" panose="02000000000000000000" pitchFamily="2" charset="0"/>
            </a:rPr>
            <a:t>визначено Порядком виконання рішень про стягнення коштів державного та місцевих бюджетів або боржників, затвердженим постановою Кабінету Міністрів України від 03.08.2011 № 845.</a:t>
          </a:r>
          <a:endParaRPr lang="uk-UA" sz="1400" b="0" dirty="0"/>
        </a:p>
      </dgm:t>
    </dgm:pt>
    <dgm:pt modelId="{4C328631-5D2E-41F5-837E-18A1EA7C4001}" type="parTrans" cxnId="{436A6F66-CFE8-4FB9-88C2-EB7FB0B07FD4}">
      <dgm:prSet/>
      <dgm:spPr/>
      <dgm:t>
        <a:bodyPr/>
        <a:lstStyle/>
        <a:p>
          <a:endParaRPr lang="uk-UA" sz="1400"/>
        </a:p>
      </dgm:t>
    </dgm:pt>
    <dgm:pt modelId="{D0E2D53F-FD71-406E-A1D8-48BD2192E32B}" type="sibTrans" cxnId="{436A6F66-CFE8-4FB9-88C2-EB7FB0B07FD4}">
      <dgm:prSet/>
      <dgm:spPr/>
      <dgm:t>
        <a:bodyPr/>
        <a:lstStyle/>
        <a:p>
          <a:endParaRPr lang="uk-UA" sz="1400"/>
        </a:p>
      </dgm:t>
    </dgm:pt>
    <dgm:pt modelId="{B4A18A95-FA43-499E-BC3E-90213D8C47A8}">
      <dgm:prSet phldrT="[Текст]" custT="1"/>
      <dgm:spPr>
        <a:ln w="19050">
          <a:solidFill>
            <a:srgbClr val="002060"/>
          </a:solidFill>
        </a:ln>
      </dgm:spPr>
      <dgm:t>
        <a:bodyPr/>
        <a:lstStyle/>
        <a:p>
          <a:r>
            <a:rPr lang="uk-UA" sz="1400" b="1" dirty="0" smtClean="0">
              <a:solidFill>
                <a:srgbClr val="002060"/>
              </a:solidFill>
              <a:latin typeface="Roboto Condensed Light" panose="02000000000000000000" pitchFamily="2" charset="0"/>
              <a:ea typeface="Roboto Condensed Light" panose="02000000000000000000" pitchFamily="2" charset="0"/>
            </a:rPr>
            <a:t>Законодавцем встановлено чіткий механізм стягнення коштів з державного та місцевих бюджетів на підставі рішення суду:</a:t>
          </a:r>
          <a:endParaRPr lang="uk-UA" sz="1400" dirty="0"/>
        </a:p>
      </dgm:t>
    </dgm:pt>
    <dgm:pt modelId="{689E848C-0237-481C-AB4F-917541A8FFD8}" type="parTrans" cxnId="{1AEB4D2D-D197-4CE7-8C0D-671A82FCD119}">
      <dgm:prSet/>
      <dgm:spPr/>
      <dgm:t>
        <a:bodyPr/>
        <a:lstStyle/>
        <a:p>
          <a:endParaRPr lang="uk-UA" sz="1400"/>
        </a:p>
      </dgm:t>
    </dgm:pt>
    <dgm:pt modelId="{41FECCB3-FFFE-4039-BD52-A29B4B97D4DF}" type="sibTrans" cxnId="{1AEB4D2D-D197-4CE7-8C0D-671A82FCD119}">
      <dgm:prSet/>
      <dgm:spPr/>
      <dgm:t>
        <a:bodyPr/>
        <a:lstStyle/>
        <a:p>
          <a:endParaRPr lang="uk-UA" sz="1400"/>
        </a:p>
      </dgm:t>
    </dgm:pt>
    <dgm:pt modelId="{148C5463-073A-4823-9074-F46D20D977E5}" type="pres">
      <dgm:prSet presAssocID="{E4434DEA-106C-4283-BACD-AA4D40928978}" presName="Name0" presStyleCnt="0">
        <dgm:presLayoutVars>
          <dgm:chPref val="1"/>
          <dgm:dir/>
          <dgm:animOne val="branch"/>
          <dgm:animLvl val="lvl"/>
          <dgm:resizeHandles/>
        </dgm:presLayoutVars>
      </dgm:prSet>
      <dgm:spPr/>
      <dgm:t>
        <a:bodyPr/>
        <a:lstStyle/>
        <a:p>
          <a:endParaRPr lang="uk-UA"/>
        </a:p>
      </dgm:t>
    </dgm:pt>
    <dgm:pt modelId="{B24CEA66-A15D-4DA9-A414-45F64C308141}" type="pres">
      <dgm:prSet presAssocID="{E35BCC48-3948-48E3-B3C7-3635FC083E40}" presName="vertOne" presStyleCnt="0"/>
      <dgm:spPr/>
    </dgm:pt>
    <dgm:pt modelId="{797B49A9-C519-496E-B80A-8975DA6C017A}" type="pres">
      <dgm:prSet presAssocID="{E35BCC48-3948-48E3-B3C7-3635FC083E40}" presName="txOne" presStyleLbl="node0" presStyleIdx="0" presStyleCnt="1" custScaleY="30895">
        <dgm:presLayoutVars>
          <dgm:chPref val="3"/>
        </dgm:presLayoutVars>
      </dgm:prSet>
      <dgm:spPr/>
      <dgm:t>
        <a:bodyPr/>
        <a:lstStyle/>
        <a:p>
          <a:endParaRPr lang="uk-UA"/>
        </a:p>
      </dgm:t>
    </dgm:pt>
    <dgm:pt modelId="{710F3A1E-016D-4EA4-88E5-E1C88142A2B6}" type="pres">
      <dgm:prSet presAssocID="{E35BCC48-3948-48E3-B3C7-3635FC083E40}" presName="parTransOne" presStyleCnt="0"/>
      <dgm:spPr/>
    </dgm:pt>
    <dgm:pt modelId="{31D833FA-E7E9-433C-8DFF-F7CAFC6D875E}" type="pres">
      <dgm:prSet presAssocID="{E35BCC48-3948-48E3-B3C7-3635FC083E40}" presName="horzOne" presStyleCnt="0"/>
      <dgm:spPr/>
    </dgm:pt>
    <dgm:pt modelId="{5CEBA1CD-7D2C-4488-9AFF-0B61D80353D5}" type="pres">
      <dgm:prSet presAssocID="{B4A18A95-FA43-499E-BC3E-90213D8C47A8}" presName="vertTwo" presStyleCnt="0"/>
      <dgm:spPr/>
    </dgm:pt>
    <dgm:pt modelId="{34A51082-DB08-470D-9AEE-B5E598AF5290}" type="pres">
      <dgm:prSet presAssocID="{B4A18A95-FA43-499E-BC3E-90213D8C47A8}" presName="txTwo" presStyleLbl="node2" presStyleIdx="0" presStyleCnt="1" custScaleY="25791" custLinFactNeighborY="-51244">
        <dgm:presLayoutVars>
          <dgm:chPref val="3"/>
        </dgm:presLayoutVars>
      </dgm:prSet>
      <dgm:spPr/>
      <dgm:t>
        <a:bodyPr/>
        <a:lstStyle/>
        <a:p>
          <a:endParaRPr lang="uk-UA"/>
        </a:p>
      </dgm:t>
    </dgm:pt>
    <dgm:pt modelId="{6AD49A32-806A-4BCE-B32A-11BC9F6B8576}" type="pres">
      <dgm:prSet presAssocID="{B4A18A95-FA43-499E-BC3E-90213D8C47A8}" presName="parTransTwo" presStyleCnt="0"/>
      <dgm:spPr/>
    </dgm:pt>
    <dgm:pt modelId="{D07F8188-801E-465C-A02B-0AE893652F3B}" type="pres">
      <dgm:prSet presAssocID="{B4A18A95-FA43-499E-BC3E-90213D8C47A8}" presName="horzTwo" presStyleCnt="0"/>
      <dgm:spPr/>
    </dgm:pt>
    <dgm:pt modelId="{15119C26-5037-47B4-9CA3-D00C9C756C58}" type="pres">
      <dgm:prSet presAssocID="{A499611E-CB37-405F-BEE7-488C709C03CB}" presName="vertThree" presStyleCnt="0"/>
      <dgm:spPr/>
    </dgm:pt>
    <dgm:pt modelId="{FE3A84A6-917F-4F88-B705-9FDF18CBC560}" type="pres">
      <dgm:prSet presAssocID="{A499611E-CB37-405F-BEE7-488C709C03CB}" presName="txThree" presStyleLbl="node3" presStyleIdx="0" presStyleCnt="3" custScaleY="114037" custLinFactNeighborX="334" custLinFactNeighborY="-10581">
        <dgm:presLayoutVars>
          <dgm:chPref val="3"/>
        </dgm:presLayoutVars>
      </dgm:prSet>
      <dgm:spPr/>
      <dgm:t>
        <a:bodyPr/>
        <a:lstStyle/>
        <a:p>
          <a:endParaRPr lang="uk-UA"/>
        </a:p>
      </dgm:t>
    </dgm:pt>
    <dgm:pt modelId="{B424B35E-E6F5-49F6-9300-FDE0A99E4277}" type="pres">
      <dgm:prSet presAssocID="{A499611E-CB37-405F-BEE7-488C709C03CB}" presName="horzThree" presStyleCnt="0"/>
      <dgm:spPr/>
    </dgm:pt>
    <dgm:pt modelId="{97E62513-C1D2-486A-949A-54611881F8CD}" type="pres">
      <dgm:prSet presAssocID="{E4FB1586-DBD6-4ED8-9F61-67519DD9D9EC}" presName="sibSpaceThree" presStyleCnt="0"/>
      <dgm:spPr/>
    </dgm:pt>
    <dgm:pt modelId="{990513A0-9D80-4D9E-BF97-1061BF852623}" type="pres">
      <dgm:prSet presAssocID="{F59CB00F-5F24-45D9-B255-D89227B9CB61}" presName="vertThree" presStyleCnt="0"/>
      <dgm:spPr/>
    </dgm:pt>
    <dgm:pt modelId="{8206F687-B3AB-41C2-9192-32AF326DB05A}" type="pres">
      <dgm:prSet presAssocID="{F59CB00F-5F24-45D9-B255-D89227B9CB61}" presName="txThree" presStyleLbl="node3" presStyleIdx="1" presStyleCnt="3" custScaleY="114037" custLinFactNeighborX="334" custLinFactNeighborY="-10581">
        <dgm:presLayoutVars>
          <dgm:chPref val="3"/>
        </dgm:presLayoutVars>
      </dgm:prSet>
      <dgm:spPr/>
      <dgm:t>
        <a:bodyPr/>
        <a:lstStyle/>
        <a:p>
          <a:endParaRPr lang="uk-UA"/>
        </a:p>
      </dgm:t>
    </dgm:pt>
    <dgm:pt modelId="{1DE656DB-3A9A-446D-870F-70523899D2A8}" type="pres">
      <dgm:prSet presAssocID="{F59CB00F-5F24-45D9-B255-D89227B9CB61}" presName="horzThree" presStyleCnt="0"/>
      <dgm:spPr/>
    </dgm:pt>
    <dgm:pt modelId="{E7A4EAB0-72BE-4380-AB23-126ABB2BB0EE}" type="pres">
      <dgm:prSet presAssocID="{7862106F-A923-4E07-B553-C23FFEF53641}" presName="sibSpaceThree" presStyleCnt="0"/>
      <dgm:spPr/>
    </dgm:pt>
    <dgm:pt modelId="{18F622D9-00C1-4EE4-B35E-32568046297A}" type="pres">
      <dgm:prSet presAssocID="{CEA6DE3A-8AAC-4BAF-9FB1-FE02A666A003}" presName="vertThree" presStyleCnt="0"/>
      <dgm:spPr/>
    </dgm:pt>
    <dgm:pt modelId="{2ECE883F-4B14-429D-BD2A-DFEA0F7C6195}" type="pres">
      <dgm:prSet presAssocID="{CEA6DE3A-8AAC-4BAF-9FB1-FE02A666A003}" presName="txThree" presStyleLbl="node3" presStyleIdx="2" presStyleCnt="3" custScaleY="114037" custLinFactNeighborX="334" custLinFactNeighborY="-10581">
        <dgm:presLayoutVars>
          <dgm:chPref val="3"/>
        </dgm:presLayoutVars>
      </dgm:prSet>
      <dgm:spPr/>
      <dgm:t>
        <a:bodyPr/>
        <a:lstStyle/>
        <a:p>
          <a:endParaRPr lang="uk-UA"/>
        </a:p>
      </dgm:t>
    </dgm:pt>
    <dgm:pt modelId="{8FA04E49-6F48-428A-B056-AC6764D7557F}" type="pres">
      <dgm:prSet presAssocID="{CEA6DE3A-8AAC-4BAF-9FB1-FE02A666A003}" presName="horzThree" presStyleCnt="0"/>
      <dgm:spPr/>
    </dgm:pt>
  </dgm:ptLst>
  <dgm:cxnLst>
    <dgm:cxn modelId="{2D24C1E0-DAC9-4286-98B2-9ADD0445DCB3}" type="presOf" srcId="{A499611E-CB37-405F-BEE7-488C709C03CB}" destId="{FE3A84A6-917F-4F88-B705-9FDF18CBC560}" srcOrd="0" destOrd="0" presId="urn:microsoft.com/office/officeart/2005/8/layout/hierarchy4"/>
    <dgm:cxn modelId="{88A690FE-7961-4C84-A309-68EBAC00CAA9}" type="presOf" srcId="{E35BCC48-3948-48E3-B3C7-3635FC083E40}" destId="{797B49A9-C519-496E-B80A-8975DA6C017A}" srcOrd="0" destOrd="0" presId="urn:microsoft.com/office/officeart/2005/8/layout/hierarchy4"/>
    <dgm:cxn modelId="{1AEB4D2D-D197-4CE7-8C0D-671A82FCD119}" srcId="{E35BCC48-3948-48E3-B3C7-3635FC083E40}" destId="{B4A18A95-FA43-499E-BC3E-90213D8C47A8}" srcOrd="0" destOrd="0" parTransId="{689E848C-0237-481C-AB4F-917541A8FFD8}" sibTransId="{41FECCB3-FFFE-4039-BD52-A29B4B97D4DF}"/>
    <dgm:cxn modelId="{0D5FF036-3145-44D3-8863-EEB5CC415971}" srcId="{B4A18A95-FA43-499E-BC3E-90213D8C47A8}" destId="{A499611E-CB37-405F-BEE7-488C709C03CB}" srcOrd="0" destOrd="0" parTransId="{6DD2B4FD-A8AD-4E3C-9B04-673A44D1AE2D}" sibTransId="{E4FB1586-DBD6-4ED8-9F61-67519DD9D9EC}"/>
    <dgm:cxn modelId="{F586F8DE-D0D6-4CAB-AB3A-B107A81B1306}" srcId="{B4A18A95-FA43-499E-BC3E-90213D8C47A8}" destId="{F59CB00F-5F24-45D9-B255-D89227B9CB61}" srcOrd="1" destOrd="0" parTransId="{63BC2E07-B445-4E5C-ABE4-71C7A74F09AF}" sibTransId="{7862106F-A923-4E07-B553-C23FFEF53641}"/>
    <dgm:cxn modelId="{5F0FCDE7-A497-48F4-BCEB-96A41BB02483}" srcId="{E4434DEA-106C-4283-BACD-AA4D40928978}" destId="{E35BCC48-3948-48E3-B3C7-3635FC083E40}" srcOrd="0" destOrd="0" parTransId="{C55A5DE7-CA21-42FA-B836-27D900D6AD50}" sibTransId="{EE80CC2A-EF0B-421E-AB80-046A0C422151}"/>
    <dgm:cxn modelId="{A81578C0-BF4F-43B5-87AA-7A00C71281C2}" type="presOf" srcId="{F59CB00F-5F24-45D9-B255-D89227B9CB61}" destId="{8206F687-B3AB-41C2-9192-32AF326DB05A}" srcOrd="0" destOrd="0" presId="urn:microsoft.com/office/officeart/2005/8/layout/hierarchy4"/>
    <dgm:cxn modelId="{436A6F66-CFE8-4FB9-88C2-EB7FB0B07FD4}" srcId="{B4A18A95-FA43-499E-BC3E-90213D8C47A8}" destId="{CEA6DE3A-8AAC-4BAF-9FB1-FE02A666A003}" srcOrd="2" destOrd="0" parTransId="{4C328631-5D2E-41F5-837E-18A1EA7C4001}" sibTransId="{D0E2D53F-FD71-406E-A1D8-48BD2192E32B}"/>
    <dgm:cxn modelId="{2FCA989E-7CC5-4863-BF9C-55D770B662E9}" type="presOf" srcId="{E4434DEA-106C-4283-BACD-AA4D40928978}" destId="{148C5463-073A-4823-9074-F46D20D977E5}" srcOrd="0" destOrd="0" presId="urn:microsoft.com/office/officeart/2005/8/layout/hierarchy4"/>
    <dgm:cxn modelId="{CB2B85CC-5E57-4476-809A-562A4FFD2C28}" type="presOf" srcId="{CEA6DE3A-8AAC-4BAF-9FB1-FE02A666A003}" destId="{2ECE883F-4B14-429D-BD2A-DFEA0F7C6195}" srcOrd="0" destOrd="0" presId="urn:microsoft.com/office/officeart/2005/8/layout/hierarchy4"/>
    <dgm:cxn modelId="{A17B9538-E091-48DD-8F59-4DE7D54AB248}" type="presOf" srcId="{B4A18A95-FA43-499E-BC3E-90213D8C47A8}" destId="{34A51082-DB08-470D-9AEE-B5E598AF5290}" srcOrd="0" destOrd="0" presId="urn:microsoft.com/office/officeart/2005/8/layout/hierarchy4"/>
    <dgm:cxn modelId="{0BA597C6-1200-4C3A-9001-BF2274776EBF}" type="presParOf" srcId="{148C5463-073A-4823-9074-F46D20D977E5}" destId="{B24CEA66-A15D-4DA9-A414-45F64C308141}" srcOrd="0" destOrd="0" presId="urn:microsoft.com/office/officeart/2005/8/layout/hierarchy4"/>
    <dgm:cxn modelId="{303CA7D4-C055-437B-9872-115A6DA7130A}" type="presParOf" srcId="{B24CEA66-A15D-4DA9-A414-45F64C308141}" destId="{797B49A9-C519-496E-B80A-8975DA6C017A}" srcOrd="0" destOrd="0" presId="urn:microsoft.com/office/officeart/2005/8/layout/hierarchy4"/>
    <dgm:cxn modelId="{78471305-4AA4-41BC-A8C0-5F191A4D5BDF}" type="presParOf" srcId="{B24CEA66-A15D-4DA9-A414-45F64C308141}" destId="{710F3A1E-016D-4EA4-88E5-E1C88142A2B6}" srcOrd="1" destOrd="0" presId="urn:microsoft.com/office/officeart/2005/8/layout/hierarchy4"/>
    <dgm:cxn modelId="{8B51C654-9FA4-4DA9-9729-FFE2FFE92A10}" type="presParOf" srcId="{B24CEA66-A15D-4DA9-A414-45F64C308141}" destId="{31D833FA-E7E9-433C-8DFF-F7CAFC6D875E}" srcOrd="2" destOrd="0" presId="urn:microsoft.com/office/officeart/2005/8/layout/hierarchy4"/>
    <dgm:cxn modelId="{3FD22CEB-3152-48DC-8240-D821BC28C4B7}" type="presParOf" srcId="{31D833FA-E7E9-433C-8DFF-F7CAFC6D875E}" destId="{5CEBA1CD-7D2C-4488-9AFF-0B61D80353D5}" srcOrd="0" destOrd="0" presId="urn:microsoft.com/office/officeart/2005/8/layout/hierarchy4"/>
    <dgm:cxn modelId="{D1209428-9691-4029-93ED-33996B8603BA}" type="presParOf" srcId="{5CEBA1CD-7D2C-4488-9AFF-0B61D80353D5}" destId="{34A51082-DB08-470D-9AEE-B5E598AF5290}" srcOrd="0" destOrd="0" presId="urn:microsoft.com/office/officeart/2005/8/layout/hierarchy4"/>
    <dgm:cxn modelId="{B4C6F624-F177-48EC-8812-6C16E5A0D1BB}" type="presParOf" srcId="{5CEBA1CD-7D2C-4488-9AFF-0B61D80353D5}" destId="{6AD49A32-806A-4BCE-B32A-11BC9F6B8576}" srcOrd="1" destOrd="0" presId="urn:microsoft.com/office/officeart/2005/8/layout/hierarchy4"/>
    <dgm:cxn modelId="{86EFDE02-C9B9-4680-B8C1-E0C55562AD93}" type="presParOf" srcId="{5CEBA1CD-7D2C-4488-9AFF-0B61D80353D5}" destId="{D07F8188-801E-465C-A02B-0AE893652F3B}" srcOrd="2" destOrd="0" presId="urn:microsoft.com/office/officeart/2005/8/layout/hierarchy4"/>
    <dgm:cxn modelId="{6C9BFC00-DB50-4417-AB95-DBF0C6446AC7}" type="presParOf" srcId="{D07F8188-801E-465C-A02B-0AE893652F3B}" destId="{15119C26-5037-47B4-9CA3-D00C9C756C58}" srcOrd="0" destOrd="0" presId="urn:microsoft.com/office/officeart/2005/8/layout/hierarchy4"/>
    <dgm:cxn modelId="{20257769-4DBD-4C39-8749-805FC4142F73}" type="presParOf" srcId="{15119C26-5037-47B4-9CA3-D00C9C756C58}" destId="{FE3A84A6-917F-4F88-B705-9FDF18CBC560}" srcOrd="0" destOrd="0" presId="urn:microsoft.com/office/officeart/2005/8/layout/hierarchy4"/>
    <dgm:cxn modelId="{DA1BF79A-BD63-4255-B8DD-6781C56DC32F}" type="presParOf" srcId="{15119C26-5037-47B4-9CA3-D00C9C756C58}" destId="{B424B35E-E6F5-49F6-9300-FDE0A99E4277}" srcOrd="1" destOrd="0" presId="urn:microsoft.com/office/officeart/2005/8/layout/hierarchy4"/>
    <dgm:cxn modelId="{5FAB3EBA-03DE-4C38-A897-12DB1DDF5911}" type="presParOf" srcId="{D07F8188-801E-465C-A02B-0AE893652F3B}" destId="{97E62513-C1D2-486A-949A-54611881F8CD}" srcOrd="1" destOrd="0" presId="urn:microsoft.com/office/officeart/2005/8/layout/hierarchy4"/>
    <dgm:cxn modelId="{544D1EE7-F298-476D-859F-23292C92B336}" type="presParOf" srcId="{D07F8188-801E-465C-A02B-0AE893652F3B}" destId="{990513A0-9D80-4D9E-BF97-1061BF852623}" srcOrd="2" destOrd="0" presId="urn:microsoft.com/office/officeart/2005/8/layout/hierarchy4"/>
    <dgm:cxn modelId="{2EDA5960-F8CF-411E-B136-A9A2D629AAA0}" type="presParOf" srcId="{990513A0-9D80-4D9E-BF97-1061BF852623}" destId="{8206F687-B3AB-41C2-9192-32AF326DB05A}" srcOrd="0" destOrd="0" presId="urn:microsoft.com/office/officeart/2005/8/layout/hierarchy4"/>
    <dgm:cxn modelId="{AA75E42D-0975-4469-A80C-0FDB45697A6D}" type="presParOf" srcId="{990513A0-9D80-4D9E-BF97-1061BF852623}" destId="{1DE656DB-3A9A-446D-870F-70523899D2A8}" srcOrd="1" destOrd="0" presId="urn:microsoft.com/office/officeart/2005/8/layout/hierarchy4"/>
    <dgm:cxn modelId="{FC20E762-19D1-4724-A45D-4427A2E6FBFB}" type="presParOf" srcId="{D07F8188-801E-465C-A02B-0AE893652F3B}" destId="{E7A4EAB0-72BE-4380-AB23-126ABB2BB0EE}" srcOrd="3" destOrd="0" presId="urn:microsoft.com/office/officeart/2005/8/layout/hierarchy4"/>
    <dgm:cxn modelId="{BA97850F-4AA7-4DF7-9475-2D75E86499B7}" type="presParOf" srcId="{D07F8188-801E-465C-A02B-0AE893652F3B}" destId="{18F622D9-00C1-4EE4-B35E-32568046297A}" srcOrd="4" destOrd="0" presId="urn:microsoft.com/office/officeart/2005/8/layout/hierarchy4"/>
    <dgm:cxn modelId="{64477590-DA44-4533-87CC-3D7C25D3413C}" type="presParOf" srcId="{18F622D9-00C1-4EE4-B35E-32568046297A}" destId="{2ECE883F-4B14-429D-BD2A-DFEA0F7C6195}" srcOrd="0" destOrd="0" presId="urn:microsoft.com/office/officeart/2005/8/layout/hierarchy4"/>
    <dgm:cxn modelId="{F3101A26-EFC7-4A82-9DF7-23641C981316}" type="presParOf" srcId="{18F622D9-00C1-4EE4-B35E-32568046297A}" destId="{8FA04E49-6F48-428A-B056-AC6764D7557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0AF69F6-E86A-4511-9A0B-9C47C6C52F01}"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uk-UA"/>
        </a:p>
      </dgm:t>
    </dgm:pt>
    <dgm:pt modelId="{54ADA289-5DBA-48B9-B755-1D11C36B0E25}">
      <dgm:prSet phldrT="[Текст]" custT="1"/>
      <dgm:spPr>
        <a:solidFill>
          <a:srgbClr val="002060"/>
        </a:solidFill>
        <a:ln w="19050">
          <a:solidFill>
            <a:srgbClr val="002060"/>
          </a:solidFill>
        </a:ln>
      </dgm:spPr>
      <dgm:t>
        <a:bodyPr/>
        <a:lstStyle/>
        <a:p>
          <a:pPr algn="just"/>
          <a:r>
            <a:rPr lang="uk-UA" sz="1400" dirty="0" smtClean="0">
              <a:solidFill>
                <a:schemeClr val="bg1"/>
              </a:solidFill>
              <a:latin typeface="Roboto Condensed Light" panose="02000000000000000000" pitchFamily="2" charset="0"/>
              <a:ea typeface="Roboto Condensed Light" panose="02000000000000000000" pitchFamily="2" charset="0"/>
            </a:rPr>
            <a:t>Отже, зважаючи на наслідки застосування відповідних судових процедур щодо боржника, заяви про відкриття проваджень у справах про банкрутство бюджетних установ (органів державної влади, органів місцевого самоврядування, інших суб’єктів владних повноважень та утворених ними організацій) не підлягають судовому розгляду, оскільки їх розгляд господарськими судами порушуватиме встановлений Конституцією України принцип поділу державної влади та гарантоване в Україні місцеве самоврядування.</a:t>
          </a:r>
        </a:p>
        <a:p>
          <a:pPr algn="just"/>
          <a:r>
            <a:rPr lang="uk-UA" sz="1400" b="1" dirty="0" smtClean="0">
              <a:solidFill>
                <a:schemeClr val="bg1"/>
              </a:solidFill>
              <a:latin typeface="Roboto Condensed Light" panose="02000000000000000000" pitchFamily="2" charset="0"/>
              <a:ea typeface="Roboto Condensed Light" panose="02000000000000000000" pitchFamily="2" charset="0"/>
            </a:rPr>
            <a:t>У разі надходження таких заяв господарський суд мотивованою ухвалою повинен відмовити у прийнятті заяви про відкриття провадження у справі про банкрутство та роз’яснити заявнику наявність законодавчо передбачених гарантій держави щодо виконання судових рішень та безспірного списання коштів бюджету на підставі рішення суду.</a:t>
          </a:r>
          <a:endParaRPr lang="uk-UA" sz="1400" b="1" dirty="0">
            <a:solidFill>
              <a:schemeClr val="bg1"/>
            </a:solidFill>
            <a:latin typeface="Roboto Condensed Light" panose="02000000000000000000" pitchFamily="2" charset="0"/>
            <a:ea typeface="Roboto Condensed Light" panose="02000000000000000000" pitchFamily="2" charset="0"/>
          </a:endParaRPr>
        </a:p>
      </dgm:t>
    </dgm:pt>
    <dgm:pt modelId="{23C1DDE4-289A-4BC9-AD25-9090CBC0787E}" type="parTrans" cxnId="{2B9CEDF8-0F53-4B6D-9E64-37212150DF6A}">
      <dgm:prSet/>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94C14C94-65D9-42D3-A11F-A197890E309A}" type="sibTrans" cxnId="{2B9CEDF8-0F53-4B6D-9E64-37212150DF6A}">
      <dgm:prSet/>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C21A59F7-92FE-4F04-B414-18105A9FE63F}">
      <dgm:prSet phldrT="[Текст]" custT="1"/>
      <dgm:spPr>
        <a:ln w="19050">
          <a:solidFill>
            <a:srgbClr val="002060"/>
          </a:solidFill>
        </a:ln>
      </dgm:spPr>
      <dgm:t>
        <a:bodyPr/>
        <a:lstStyle/>
        <a:p>
          <a:pPr algn="just"/>
          <a:r>
            <a:rPr lang="uk-UA" sz="1400" b="0" dirty="0" smtClean="0">
              <a:solidFill>
                <a:srgbClr val="002060"/>
              </a:solidFill>
              <a:latin typeface="Roboto Condensed Light" panose="02000000000000000000" pitchFamily="2" charset="0"/>
              <a:ea typeface="Roboto Condensed Light" panose="02000000000000000000" pitchFamily="2" charset="0"/>
            </a:rPr>
            <a:t>Реалізація запропонованого підходу відповідатиме практиці Європейського суду з прав людини, з якої вбачається, що:</a:t>
          </a:r>
        </a:p>
        <a:p>
          <a:pPr algn="just"/>
          <a:r>
            <a:rPr lang="uk-UA" sz="1400" b="1" dirty="0" smtClean="0">
              <a:solidFill>
                <a:srgbClr val="002060"/>
              </a:solidFill>
              <a:latin typeface="Roboto Condensed Light" panose="02000000000000000000" pitchFamily="2" charset="0"/>
              <a:ea typeface="Roboto Condensed Light" panose="02000000000000000000" pitchFamily="2" charset="0"/>
            </a:rPr>
            <a:t>«право на суд» та право на доступ до суду не є абсолютними. Права можуть бути обмежені, але лише таким способом та до такої міри, що не порушують зміст цих прав</a:t>
          </a:r>
          <a:r>
            <a:rPr lang="uk-UA" sz="1400" dirty="0" smtClean="0">
              <a:solidFill>
                <a:srgbClr val="002060"/>
              </a:solidFill>
              <a:latin typeface="Roboto Condensed Light" panose="02000000000000000000" pitchFamily="2" charset="0"/>
              <a:ea typeface="Roboto Condensed Light" panose="02000000000000000000" pitchFamily="2" charset="0"/>
            </a:rPr>
            <a:t> </a:t>
          </a:r>
          <a:r>
            <a:rPr lang="uk-UA" sz="1400" i="1" dirty="0" smtClean="0">
              <a:solidFill>
                <a:srgbClr val="002060"/>
              </a:solidFill>
              <a:latin typeface="Roboto Condensed Light" panose="02000000000000000000" pitchFamily="2" charset="0"/>
              <a:ea typeface="Roboto Condensed Light" panose="02000000000000000000" pitchFamily="2" charset="0"/>
            </a:rPr>
            <a:t>(</a:t>
          </a:r>
          <a:r>
            <a:rPr lang="uk-UA" sz="1400" i="1" dirty="0" err="1" smtClean="0">
              <a:solidFill>
                <a:srgbClr val="002060"/>
              </a:solidFill>
              <a:latin typeface="Roboto Condensed Light" panose="02000000000000000000" pitchFamily="2" charset="0"/>
              <a:ea typeface="Roboto Condensed Light" panose="02000000000000000000" pitchFamily="2" charset="0"/>
            </a:rPr>
            <a:t>Philis</a:t>
          </a:r>
          <a:r>
            <a:rPr lang="uk-UA" sz="1400" i="1" dirty="0" smtClean="0">
              <a:solidFill>
                <a:srgbClr val="002060"/>
              </a:solidFill>
              <a:latin typeface="Roboto Condensed Light" panose="02000000000000000000" pitchFamily="2" charset="0"/>
              <a:ea typeface="Roboto Condensed Light" panose="02000000000000000000" pitchFamily="2" charset="0"/>
            </a:rPr>
            <a:t> v. </a:t>
          </a:r>
          <a:r>
            <a:rPr lang="uk-UA" sz="1400" i="1" dirty="0" err="1" smtClean="0">
              <a:solidFill>
                <a:srgbClr val="002060"/>
              </a:solidFill>
              <a:latin typeface="Roboto Condensed Light" panose="02000000000000000000" pitchFamily="2" charset="0"/>
              <a:ea typeface="Roboto Condensed Light" panose="02000000000000000000" pitchFamily="2" charset="0"/>
            </a:rPr>
            <a:t>Greece</a:t>
          </a:r>
          <a:r>
            <a:rPr lang="uk-UA" sz="1400" i="1" dirty="0" smtClean="0">
              <a:solidFill>
                <a:srgbClr val="002060"/>
              </a:solidFill>
              <a:latin typeface="Roboto Condensed Light" panose="02000000000000000000" pitchFamily="2" charset="0"/>
              <a:ea typeface="Roboto Condensed Light" panose="02000000000000000000" pitchFamily="2" charset="0"/>
            </a:rPr>
            <a:t> (</a:t>
          </a:r>
          <a:r>
            <a:rPr lang="uk-UA" sz="1400" i="1" dirty="0" err="1" smtClean="0">
              <a:solidFill>
                <a:srgbClr val="002060"/>
              </a:solidFill>
              <a:latin typeface="Roboto Condensed Light" panose="02000000000000000000" pitchFamily="2" charset="0"/>
              <a:ea typeface="Roboto Condensed Light" panose="02000000000000000000" pitchFamily="2" charset="0"/>
            </a:rPr>
            <a:t>Філіс</a:t>
          </a:r>
          <a:r>
            <a:rPr lang="uk-UA" sz="1400" i="1" dirty="0" smtClean="0">
              <a:solidFill>
                <a:srgbClr val="002060"/>
              </a:solidFill>
              <a:latin typeface="Roboto Condensed Light" panose="02000000000000000000" pitchFamily="2" charset="0"/>
              <a:ea typeface="Roboto Condensed Light" panose="02000000000000000000" pitchFamily="2" charset="0"/>
            </a:rPr>
            <a:t>), § 59; </a:t>
          </a:r>
          <a:r>
            <a:rPr lang="uk-UA" sz="1400" i="1" dirty="0" err="1" smtClean="0">
              <a:solidFill>
                <a:srgbClr val="002060"/>
              </a:solidFill>
              <a:latin typeface="Roboto Condensed Light" panose="02000000000000000000" pitchFamily="2" charset="0"/>
              <a:ea typeface="Roboto Condensed Light" panose="02000000000000000000" pitchFamily="2" charset="0"/>
            </a:rPr>
            <a:t>De</a:t>
          </a:r>
          <a:r>
            <a:rPr lang="uk-UA" sz="1400" i="1" dirty="0" smtClean="0">
              <a:solidFill>
                <a:srgbClr val="002060"/>
              </a:solidFill>
              <a:latin typeface="Roboto Condensed Light" panose="02000000000000000000" pitchFamily="2" charset="0"/>
              <a:ea typeface="Roboto Condensed Light" panose="02000000000000000000" pitchFamily="2" charset="0"/>
            </a:rPr>
            <a:t> </a:t>
          </a:r>
          <a:r>
            <a:rPr lang="uk-UA" sz="1400" i="1" dirty="0" err="1" smtClean="0">
              <a:solidFill>
                <a:srgbClr val="002060"/>
              </a:solidFill>
              <a:latin typeface="Roboto Condensed Light" panose="02000000000000000000" pitchFamily="2" charset="0"/>
              <a:ea typeface="Roboto Condensed Light" panose="02000000000000000000" pitchFamily="2" charset="0"/>
            </a:rPr>
            <a:t>Geouffre</a:t>
          </a:r>
          <a:r>
            <a:rPr lang="uk-UA" sz="1400" i="1" dirty="0" smtClean="0">
              <a:solidFill>
                <a:srgbClr val="002060"/>
              </a:solidFill>
              <a:latin typeface="Roboto Condensed Light" panose="02000000000000000000" pitchFamily="2" charset="0"/>
              <a:ea typeface="Roboto Condensed Light" panose="02000000000000000000" pitchFamily="2" charset="0"/>
            </a:rPr>
            <a:t> </a:t>
          </a:r>
          <a:r>
            <a:rPr lang="uk-UA" sz="1400" i="1" dirty="0" err="1" smtClean="0">
              <a:solidFill>
                <a:srgbClr val="002060"/>
              </a:solidFill>
              <a:latin typeface="Roboto Condensed Light" panose="02000000000000000000" pitchFamily="2" charset="0"/>
              <a:ea typeface="Roboto Condensed Light" panose="02000000000000000000" pitchFamily="2" charset="0"/>
            </a:rPr>
            <a:t>de</a:t>
          </a:r>
          <a:r>
            <a:rPr lang="uk-UA" sz="1400" i="1" dirty="0" smtClean="0">
              <a:solidFill>
                <a:srgbClr val="002060"/>
              </a:solidFill>
              <a:latin typeface="Roboto Condensed Light" panose="02000000000000000000" pitchFamily="2" charset="0"/>
              <a:ea typeface="Roboto Condensed Light" panose="02000000000000000000" pitchFamily="2" charset="0"/>
            </a:rPr>
            <a:t> </a:t>
          </a:r>
          <a:r>
            <a:rPr lang="uk-UA" sz="1400" i="1" dirty="0" err="1" smtClean="0">
              <a:solidFill>
                <a:srgbClr val="002060"/>
              </a:solidFill>
              <a:latin typeface="Roboto Condensed Light" panose="02000000000000000000" pitchFamily="2" charset="0"/>
              <a:ea typeface="Roboto Condensed Light" panose="02000000000000000000" pitchFamily="2" charset="0"/>
            </a:rPr>
            <a:t>la</a:t>
          </a:r>
          <a:r>
            <a:rPr lang="uk-UA" sz="1400" i="1" dirty="0" smtClean="0">
              <a:solidFill>
                <a:srgbClr val="002060"/>
              </a:solidFill>
              <a:latin typeface="Roboto Condensed Light" panose="02000000000000000000" pitchFamily="2" charset="0"/>
              <a:ea typeface="Roboto Condensed Light" panose="02000000000000000000" pitchFamily="2" charset="0"/>
            </a:rPr>
            <a:t> </a:t>
          </a:r>
          <a:r>
            <a:rPr lang="uk-UA" sz="1400" i="1" dirty="0" err="1" smtClean="0">
              <a:solidFill>
                <a:srgbClr val="002060"/>
              </a:solidFill>
              <a:latin typeface="Roboto Condensed Light" panose="02000000000000000000" pitchFamily="2" charset="0"/>
              <a:ea typeface="Roboto Condensed Light" panose="02000000000000000000" pitchFamily="2" charset="0"/>
            </a:rPr>
            <a:t>Pradelle</a:t>
          </a:r>
          <a:r>
            <a:rPr lang="uk-UA" sz="1400" i="1" dirty="0" smtClean="0">
              <a:solidFill>
                <a:srgbClr val="002060"/>
              </a:solidFill>
              <a:latin typeface="Roboto Condensed Light" panose="02000000000000000000" pitchFamily="2" charset="0"/>
              <a:ea typeface="Roboto Condensed Light" panose="02000000000000000000" pitchFamily="2" charset="0"/>
            </a:rPr>
            <a:t> v. </a:t>
          </a:r>
          <a:r>
            <a:rPr lang="uk-UA" sz="1400" i="1" dirty="0" err="1" smtClean="0">
              <a:solidFill>
                <a:srgbClr val="002060"/>
              </a:solidFill>
              <a:latin typeface="Roboto Condensed Light" panose="02000000000000000000" pitchFamily="2" charset="0"/>
              <a:ea typeface="Roboto Condensed Light" panose="02000000000000000000" pitchFamily="2" charset="0"/>
            </a:rPr>
            <a:t>France</a:t>
          </a:r>
          <a:r>
            <a:rPr lang="uk-UA" sz="1400" i="1" dirty="0" smtClean="0">
              <a:solidFill>
                <a:srgbClr val="002060"/>
              </a:solidFill>
              <a:latin typeface="Roboto Condensed Light" panose="02000000000000000000" pitchFamily="2" charset="0"/>
              <a:ea typeface="Roboto Condensed Light" panose="02000000000000000000" pitchFamily="2" charset="0"/>
            </a:rPr>
            <a:t> (Де </a:t>
          </a:r>
          <a:r>
            <a:rPr lang="uk-UA" sz="1400" i="1" dirty="0" err="1" smtClean="0">
              <a:solidFill>
                <a:srgbClr val="002060"/>
              </a:solidFill>
              <a:latin typeface="Roboto Condensed Light" panose="02000000000000000000" pitchFamily="2" charset="0"/>
              <a:ea typeface="Roboto Condensed Light" panose="02000000000000000000" pitchFamily="2" charset="0"/>
            </a:rPr>
            <a:t>Жуфр</a:t>
          </a:r>
          <a:r>
            <a:rPr lang="uk-UA" sz="1400" i="1" dirty="0" smtClean="0">
              <a:solidFill>
                <a:srgbClr val="002060"/>
              </a:solidFill>
              <a:latin typeface="Roboto Condensed Light" panose="02000000000000000000" pitchFamily="2" charset="0"/>
              <a:ea typeface="Roboto Condensed Light" panose="02000000000000000000" pitchFamily="2" charset="0"/>
            </a:rPr>
            <a:t> де ла </a:t>
          </a:r>
          <a:r>
            <a:rPr lang="uk-UA" sz="1400" i="1" dirty="0" err="1" smtClean="0">
              <a:solidFill>
                <a:srgbClr val="002060"/>
              </a:solidFill>
              <a:latin typeface="Roboto Condensed Light" panose="02000000000000000000" pitchFamily="2" charset="0"/>
              <a:ea typeface="Roboto Condensed Light" panose="02000000000000000000" pitchFamily="2" charset="0"/>
            </a:rPr>
            <a:t>Прадель</a:t>
          </a:r>
          <a:r>
            <a:rPr lang="uk-UA" sz="1400" i="1" dirty="0" smtClean="0">
              <a:solidFill>
                <a:srgbClr val="002060"/>
              </a:solidFill>
              <a:latin typeface="Roboto Condensed Light" panose="02000000000000000000" pitchFamily="2" charset="0"/>
              <a:ea typeface="Roboto Condensed Light" panose="02000000000000000000" pitchFamily="2" charset="0"/>
            </a:rPr>
            <a:t> проти Франції), § 28, і </a:t>
          </a:r>
          <a:r>
            <a:rPr lang="uk-UA" sz="1400" i="1" dirty="0" err="1" smtClean="0">
              <a:solidFill>
                <a:srgbClr val="002060"/>
              </a:solidFill>
              <a:latin typeface="Roboto Condensed Light" panose="02000000000000000000" pitchFamily="2" charset="0"/>
              <a:ea typeface="Roboto Condensed Light" panose="02000000000000000000" pitchFamily="2" charset="0"/>
            </a:rPr>
            <a:t>Stanev</a:t>
          </a:r>
          <a:r>
            <a:rPr lang="uk-UA" sz="1400" i="1" dirty="0" smtClean="0">
              <a:solidFill>
                <a:srgbClr val="002060"/>
              </a:solidFill>
              <a:latin typeface="Roboto Condensed Light" panose="02000000000000000000" pitchFamily="2" charset="0"/>
              <a:ea typeface="Roboto Condensed Light" panose="02000000000000000000" pitchFamily="2" charset="0"/>
            </a:rPr>
            <a:t> v. </a:t>
          </a:r>
          <a:r>
            <a:rPr lang="uk-UA" sz="1400" i="1" dirty="0" err="1" smtClean="0">
              <a:solidFill>
                <a:srgbClr val="002060"/>
              </a:solidFill>
              <a:latin typeface="Roboto Condensed Light" panose="02000000000000000000" pitchFamily="2" charset="0"/>
              <a:ea typeface="Roboto Condensed Light" panose="02000000000000000000" pitchFamily="2" charset="0"/>
            </a:rPr>
            <a:t>Bulgaria</a:t>
          </a:r>
          <a:r>
            <a:rPr lang="uk-UA" sz="1400" i="1" dirty="0" smtClean="0">
              <a:solidFill>
                <a:srgbClr val="002060"/>
              </a:solidFill>
              <a:latin typeface="Roboto Condensed Light" panose="02000000000000000000" pitchFamily="2" charset="0"/>
              <a:ea typeface="Roboto Condensed Light" panose="02000000000000000000" pitchFamily="2" charset="0"/>
            </a:rPr>
            <a:t> (</a:t>
          </a:r>
          <a:r>
            <a:rPr lang="uk-UA" sz="1400" i="1" dirty="0" err="1" smtClean="0">
              <a:solidFill>
                <a:srgbClr val="002060"/>
              </a:solidFill>
              <a:latin typeface="Roboto Condensed Light" panose="02000000000000000000" pitchFamily="2" charset="0"/>
              <a:ea typeface="Roboto Condensed Light" panose="02000000000000000000" pitchFamily="2" charset="0"/>
            </a:rPr>
            <a:t>Станєв</a:t>
          </a:r>
          <a:r>
            <a:rPr lang="uk-UA" sz="1400" i="1" dirty="0" smtClean="0">
              <a:solidFill>
                <a:srgbClr val="002060"/>
              </a:solidFill>
              <a:latin typeface="Roboto Condensed Light" panose="02000000000000000000" pitchFamily="2" charset="0"/>
              <a:ea typeface="Roboto Condensed Light" panose="02000000000000000000" pitchFamily="2" charset="0"/>
            </a:rPr>
            <a:t> проти Болгарії) [ВП], § 229);</a:t>
          </a:r>
          <a:endParaRPr lang="uk-UA" sz="1400" dirty="0" smtClean="0">
            <a:solidFill>
              <a:srgbClr val="002060"/>
            </a:solidFill>
            <a:latin typeface="Roboto Condensed Light" panose="02000000000000000000" pitchFamily="2" charset="0"/>
            <a:ea typeface="Roboto Condensed Light" panose="02000000000000000000" pitchFamily="2" charset="0"/>
          </a:endParaRPr>
        </a:p>
        <a:p>
          <a:pPr algn="just"/>
          <a:r>
            <a:rPr lang="uk-UA" sz="1400" b="1" dirty="0" smtClean="0">
              <a:solidFill>
                <a:srgbClr val="002060"/>
              </a:solidFill>
              <a:latin typeface="Roboto Condensed Light" panose="02000000000000000000" pitchFamily="2" charset="0"/>
              <a:ea typeface="Roboto Condensed Light" panose="02000000000000000000" pitchFamily="2" charset="0"/>
            </a:rPr>
            <a:t>право на доступ до суду не є абсолютним і може бути обмежене рішеннями суду</a:t>
          </a:r>
          <a:r>
            <a:rPr lang="uk-UA" sz="1400" dirty="0" smtClean="0">
              <a:solidFill>
                <a:srgbClr val="002060"/>
              </a:solidFill>
              <a:latin typeface="Roboto Condensed Light" panose="02000000000000000000" pitchFamily="2" charset="0"/>
              <a:ea typeface="Roboto Condensed Light" panose="02000000000000000000" pitchFamily="2" charset="0"/>
            </a:rPr>
            <a:t> </a:t>
          </a:r>
          <a:r>
            <a:rPr lang="uk-UA" sz="1400" i="1" dirty="0" smtClean="0">
              <a:solidFill>
                <a:srgbClr val="002060"/>
              </a:solidFill>
              <a:latin typeface="Roboto Condensed Light" panose="02000000000000000000" pitchFamily="2" charset="0"/>
              <a:ea typeface="Roboto Condensed Light" panose="02000000000000000000" pitchFamily="2" charset="0"/>
            </a:rPr>
            <a:t>(</a:t>
          </a:r>
          <a:r>
            <a:rPr lang="uk-UA" sz="1400" i="1" dirty="0" err="1" smtClean="0">
              <a:solidFill>
                <a:srgbClr val="002060"/>
              </a:solidFill>
              <a:latin typeface="Roboto Condensed Light" panose="02000000000000000000" pitchFamily="2" charset="0"/>
              <a:ea typeface="Roboto Condensed Light" panose="02000000000000000000" pitchFamily="2" charset="0"/>
            </a:rPr>
            <a:t>Golder</a:t>
          </a:r>
          <a:r>
            <a:rPr lang="uk-UA" sz="1400" i="1" dirty="0" smtClean="0">
              <a:solidFill>
                <a:srgbClr val="002060"/>
              </a:solidFill>
              <a:latin typeface="Roboto Condensed Light" panose="02000000000000000000" pitchFamily="2" charset="0"/>
              <a:ea typeface="Roboto Condensed Light" panose="02000000000000000000" pitchFamily="2" charset="0"/>
            </a:rPr>
            <a:t> v. </a:t>
          </a:r>
          <a:r>
            <a:rPr lang="uk-UA" sz="1400" i="1" dirty="0" err="1" smtClean="0">
              <a:solidFill>
                <a:srgbClr val="002060"/>
              </a:solidFill>
              <a:latin typeface="Roboto Condensed Light" panose="02000000000000000000" pitchFamily="2" charset="0"/>
              <a:ea typeface="Roboto Condensed Light" panose="02000000000000000000" pitchFamily="2" charset="0"/>
            </a:rPr>
            <a:t>the</a:t>
          </a:r>
          <a:r>
            <a:rPr lang="uk-UA" sz="1400" i="1" dirty="0" smtClean="0">
              <a:solidFill>
                <a:srgbClr val="002060"/>
              </a:solidFill>
              <a:latin typeface="Roboto Condensed Light" panose="02000000000000000000" pitchFamily="2" charset="0"/>
              <a:ea typeface="Roboto Condensed Light" panose="02000000000000000000" pitchFamily="2" charset="0"/>
            </a:rPr>
            <a:t> </a:t>
          </a:r>
          <a:r>
            <a:rPr lang="uk-UA" sz="1400" i="1" dirty="0" err="1" smtClean="0">
              <a:solidFill>
                <a:srgbClr val="002060"/>
              </a:solidFill>
              <a:latin typeface="Roboto Condensed Light" panose="02000000000000000000" pitchFamily="2" charset="0"/>
              <a:ea typeface="Roboto Condensed Light" panose="02000000000000000000" pitchFamily="2" charset="0"/>
            </a:rPr>
            <a:t>United</a:t>
          </a:r>
          <a:r>
            <a:rPr lang="uk-UA" sz="1400" i="1" dirty="0" smtClean="0">
              <a:solidFill>
                <a:srgbClr val="002060"/>
              </a:solidFill>
              <a:latin typeface="Roboto Condensed Light" panose="02000000000000000000" pitchFamily="2" charset="0"/>
              <a:ea typeface="Roboto Condensed Light" panose="02000000000000000000" pitchFamily="2" charset="0"/>
            </a:rPr>
            <a:t> </a:t>
          </a:r>
          <a:r>
            <a:rPr lang="uk-UA" sz="1400" i="1" dirty="0" err="1" smtClean="0">
              <a:solidFill>
                <a:srgbClr val="002060"/>
              </a:solidFill>
              <a:latin typeface="Roboto Condensed Light" panose="02000000000000000000" pitchFamily="2" charset="0"/>
              <a:ea typeface="Roboto Condensed Light" panose="02000000000000000000" pitchFamily="2" charset="0"/>
            </a:rPr>
            <a:t>Kingdom</a:t>
          </a:r>
          <a:r>
            <a:rPr lang="uk-UA" sz="1400" i="1" dirty="0" smtClean="0">
              <a:solidFill>
                <a:srgbClr val="002060"/>
              </a:solidFill>
              <a:latin typeface="Roboto Condensed Light" panose="02000000000000000000" pitchFamily="2" charset="0"/>
              <a:ea typeface="Roboto Condensed Light" panose="02000000000000000000" pitchFamily="2" charset="0"/>
            </a:rPr>
            <a:t>, § 38; </a:t>
          </a:r>
          <a:r>
            <a:rPr lang="uk-UA" sz="1400" i="1" dirty="0" err="1" smtClean="0">
              <a:solidFill>
                <a:srgbClr val="002060"/>
              </a:solidFill>
              <a:latin typeface="Roboto Condensed Light" panose="02000000000000000000" pitchFamily="2" charset="0"/>
              <a:ea typeface="Roboto Condensed Light" panose="02000000000000000000" pitchFamily="2" charset="0"/>
            </a:rPr>
            <a:t>Stanev</a:t>
          </a:r>
          <a:r>
            <a:rPr lang="uk-UA" sz="1400" i="1" dirty="0" smtClean="0">
              <a:solidFill>
                <a:srgbClr val="002060"/>
              </a:solidFill>
              <a:latin typeface="Roboto Condensed Light" panose="02000000000000000000" pitchFamily="2" charset="0"/>
              <a:ea typeface="Roboto Condensed Light" panose="02000000000000000000" pitchFamily="2" charset="0"/>
            </a:rPr>
            <a:t> v. </a:t>
          </a:r>
          <a:r>
            <a:rPr lang="uk-UA" sz="1400" i="1" dirty="0" err="1" smtClean="0">
              <a:solidFill>
                <a:srgbClr val="002060"/>
              </a:solidFill>
              <a:latin typeface="Roboto Condensed Light" panose="02000000000000000000" pitchFamily="2" charset="0"/>
              <a:ea typeface="Roboto Condensed Light" panose="02000000000000000000" pitchFamily="2" charset="0"/>
            </a:rPr>
            <a:t>Bulgaria</a:t>
          </a:r>
          <a:r>
            <a:rPr lang="uk-UA" sz="1400" i="1" dirty="0" smtClean="0">
              <a:solidFill>
                <a:srgbClr val="002060"/>
              </a:solidFill>
              <a:latin typeface="Roboto Condensed Light" panose="02000000000000000000" pitchFamily="2" charset="0"/>
              <a:ea typeface="Roboto Condensed Light" panose="02000000000000000000" pitchFamily="2" charset="0"/>
            </a:rPr>
            <a:t> (</a:t>
          </a:r>
          <a:r>
            <a:rPr lang="uk-UA" sz="1400" i="1" dirty="0" err="1" smtClean="0">
              <a:solidFill>
                <a:srgbClr val="002060"/>
              </a:solidFill>
              <a:latin typeface="Roboto Condensed Light" panose="02000000000000000000" pitchFamily="2" charset="0"/>
              <a:ea typeface="Roboto Condensed Light" panose="02000000000000000000" pitchFamily="2" charset="0"/>
            </a:rPr>
            <a:t>Станєв</a:t>
          </a:r>
          <a:r>
            <a:rPr lang="uk-UA" sz="1400" i="1" dirty="0" smtClean="0">
              <a:solidFill>
                <a:srgbClr val="002060"/>
              </a:solidFill>
              <a:latin typeface="Roboto Condensed Light" panose="02000000000000000000" pitchFamily="2" charset="0"/>
              <a:ea typeface="Roboto Condensed Light" panose="02000000000000000000" pitchFamily="2" charset="0"/>
            </a:rPr>
            <a:t> проти Болгарії) [ВП], §§ 230)</a:t>
          </a:r>
          <a:r>
            <a:rPr lang="uk-UA" sz="1400" dirty="0" smtClean="0">
              <a:solidFill>
                <a:srgbClr val="002060"/>
              </a:solidFill>
              <a:latin typeface="Roboto Condensed Light" panose="02000000000000000000" pitchFamily="2" charset="0"/>
              <a:ea typeface="Roboto Condensed Light" panose="02000000000000000000" pitchFamily="2" charset="0"/>
            </a:rPr>
            <a:t>.</a:t>
          </a:r>
          <a:endParaRPr lang="uk-UA" sz="1400" dirty="0">
            <a:solidFill>
              <a:srgbClr val="002060"/>
            </a:solidFill>
            <a:latin typeface="Roboto Condensed Light" panose="02000000000000000000" pitchFamily="2" charset="0"/>
            <a:ea typeface="Roboto Condensed Light" panose="02000000000000000000" pitchFamily="2" charset="0"/>
          </a:endParaRPr>
        </a:p>
      </dgm:t>
    </dgm:pt>
    <dgm:pt modelId="{B6538ACA-12EE-480B-9D5C-0BFA96D55A24}" type="parTrans" cxnId="{517B2BE2-7020-44E8-B884-DE388C2B13BB}">
      <dgm:prSet/>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AB379D1E-6C0F-483E-BB9A-468D2CF48EB0}" type="sibTrans" cxnId="{517B2BE2-7020-44E8-B884-DE388C2B13BB}">
      <dgm:prSet/>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C5185647-7739-491C-A547-D34A20E798BE}" type="pres">
      <dgm:prSet presAssocID="{70AF69F6-E86A-4511-9A0B-9C47C6C52F01}" presName="diagram" presStyleCnt="0">
        <dgm:presLayoutVars>
          <dgm:dir/>
          <dgm:resizeHandles val="exact"/>
        </dgm:presLayoutVars>
      </dgm:prSet>
      <dgm:spPr/>
      <dgm:t>
        <a:bodyPr/>
        <a:lstStyle/>
        <a:p>
          <a:endParaRPr lang="uk-UA"/>
        </a:p>
      </dgm:t>
    </dgm:pt>
    <dgm:pt modelId="{47A1598D-4473-4DF5-B829-38DBFC457FFA}" type="pres">
      <dgm:prSet presAssocID="{54ADA289-5DBA-48B9-B755-1D11C36B0E25}" presName="node" presStyleLbl="node1" presStyleIdx="0" presStyleCnt="2" custScaleY="141272" custLinFactNeighborX="1111" custLinFactNeighborY="1282">
        <dgm:presLayoutVars>
          <dgm:bulletEnabled val="1"/>
        </dgm:presLayoutVars>
      </dgm:prSet>
      <dgm:spPr/>
      <dgm:t>
        <a:bodyPr/>
        <a:lstStyle/>
        <a:p>
          <a:endParaRPr lang="uk-UA"/>
        </a:p>
      </dgm:t>
    </dgm:pt>
    <dgm:pt modelId="{BA7E79AB-F6D4-4583-9918-3B5A29E8C448}" type="pres">
      <dgm:prSet presAssocID="{94C14C94-65D9-42D3-A11F-A197890E309A}" presName="sibTrans" presStyleCnt="0"/>
      <dgm:spPr/>
      <dgm:t>
        <a:bodyPr/>
        <a:lstStyle/>
        <a:p>
          <a:endParaRPr lang="uk-UA"/>
        </a:p>
      </dgm:t>
    </dgm:pt>
    <dgm:pt modelId="{0C52BFF9-DA22-4DF9-837C-9988B1241BCB}" type="pres">
      <dgm:prSet presAssocID="{C21A59F7-92FE-4F04-B414-18105A9FE63F}" presName="node" presStyleLbl="node1" presStyleIdx="1" presStyleCnt="2" custScaleY="141272" custLinFactNeighborX="-955" custLinFactNeighborY="1957">
        <dgm:presLayoutVars>
          <dgm:bulletEnabled val="1"/>
        </dgm:presLayoutVars>
      </dgm:prSet>
      <dgm:spPr/>
      <dgm:t>
        <a:bodyPr/>
        <a:lstStyle/>
        <a:p>
          <a:endParaRPr lang="uk-UA"/>
        </a:p>
      </dgm:t>
    </dgm:pt>
  </dgm:ptLst>
  <dgm:cxnLst>
    <dgm:cxn modelId="{2B9CEDF8-0F53-4B6D-9E64-37212150DF6A}" srcId="{70AF69F6-E86A-4511-9A0B-9C47C6C52F01}" destId="{54ADA289-5DBA-48B9-B755-1D11C36B0E25}" srcOrd="0" destOrd="0" parTransId="{23C1DDE4-289A-4BC9-AD25-9090CBC0787E}" sibTransId="{94C14C94-65D9-42D3-A11F-A197890E309A}"/>
    <dgm:cxn modelId="{517B2BE2-7020-44E8-B884-DE388C2B13BB}" srcId="{70AF69F6-E86A-4511-9A0B-9C47C6C52F01}" destId="{C21A59F7-92FE-4F04-B414-18105A9FE63F}" srcOrd="1" destOrd="0" parTransId="{B6538ACA-12EE-480B-9D5C-0BFA96D55A24}" sibTransId="{AB379D1E-6C0F-483E-BB9A-468D2CF48EB0}"/>
    <dgm:cxn modelId="{E119E09D-EBCC-4BA5-A243-C0FB2BEA23DD}" type="presOf" srcId="{C21A59F7-92FE-4F04-B414-18105A9FE63F}" destId="{0C52BFF9-DA22-4DF9-837C-9988B1241BCB}" srcOrd="0" destOrd="0" presId="urn:microsoft.com/office/officeart/2005/8/layout/default"/>
    <dgm:cxn modelId="{7BF9CBCB-8D8C-4BCF-975B-55299179849E}" type="presOf" srcId="{70AF69F6-E86A-4511-9A0B-9C47C6C52F01}" destId="{C5185647-7739-491C-A547-D34A20E798BE}" srcOrd="0" destOrd="0" presId="urn:microsoft.com/office/officeart/2005/8/layout/default"/>
    <dgm:cxn modelId="{3C505CAD-9A4D-4166-A647-0ABE4D9B571F}" type="presOf" srcId="{54ADA289-5DBA-48B9-B755-1D11C36B0E25}" destId="{47A1598D-4473-4DF5-B829-38DBFC457FFA}" srcOrd="0" destOrd="0" presId="urn:microsoft.com/office/officeart/2005/8/layout/default"/>
    <dgm:cxn modelId="{47937633-9C7A-4157-AEAB-5AA4F24DCCC9}" type="presParOf" srcId="{C5185647-7739-491C-A547-D34A20E798BE}" destId="{47A1598D-4473-4DF5-B829-38DBFC457FFA}" srcOrd="0" destOrd="0" presId="urn:microsoft.com/office/officeart/2005/8/layout/default"/>
    <dgm:cxn modelId="{1905DB18-739B-45F0-840D-52ADF248832A}" type="presParOf" srcId="{C5185647-7739-491C-A547-D34A20E798BE}" destId="{BA7E79AB-F6D4-4583-9918-3B5A29E8C448}" srcOrd="1" destOrd="0" presId="urn:microsoft.com/office/officeart/2005/8/layout/default"/>
    <dgm:cxn modelId="{E90F5915-7D41-465D-B250-FB8EED5AAF75}" type="presParOf" srcId="{C5185647-7739-491C-A547-D34A20E798BE}" destId="{0C52BFF9-DA22-4DF9-837C-9988B1241BCB}" srcOrd="2" destOrd="0" presId="urn:microsoft.com/office/officeart/2005/8/layout/default"/>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315974D-5B41-4865-BAE4-C78A587F1286}"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uk-UA"/>
        </a:p>
      </dgm:t>
    </dgm:pt>
    <dgm:pt modelId="{5F0DC6FB-A3AD-4D08-B86C-BAE29F08FA32}">
      <dgm:prSet phldrT="[Текст]" custT="1"/>
      <dgm:spPr>
        <a:solidFill>
          <a:srgbClr val="002060"/>
        </a:solidFill>
        <a:ln>
          <a:solidFill>
            <a:srgbClr val="002060"/>
          </a:solidFill>
        </a:ln>
      </dgm:spPr>
      <dgm:t>
        <a:bodyPr/>
        <a:lstStyle/>
        <a:p>
          <a:r>
            <a:rPr lang="uk-UA" sz="1200" b="1" dirty="0" smtClean="0">
              <a:solidFill>
                <a:schemeClr val="bg1"/>
              </a:solidFill>
              <a:latin typeface="Roboto Condensed Light" panose="02000000000000000000" pitchFamily="2" charset="0"/>
              <a:ea typeface="Roboto Condensed Light" panose="02000000000000000000" pitchFamily="2" charset="0"/>
            </a:rPr>
            <a:t>Вугледобувні підприємства щодо яких прийнято рішення про приватизацію</a:t>
          </a:r>
          <a:endParaRPr lang="uk-UA" sz="1200" b="1" dirty="0">
            <a:solidFill>
              <a:schemeClr val="bg1"/>
            </a:solidFill>
            <a:latin typeface="Roboto Condensed Light" panose="02000000000000000000" pitchFamily="2" charset="0"/>
            <a:ea typeface="Roboto Condensed Light" panose="02000000000000000000" pitchFamily="2" charset="0"/>
          </a:endParaRPr>
        </a:p>
      </dgm:t>
    </dgm:pt>
    <dgm:pt modelId="{1C802231-2273-4EB8-9111-1A02D96948D7}" type="parTrans" cxnId="{543BA5B0-EA9C-460F-A406-CEDC80DDCC45}">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A4D0410F-AB04-4228-8728-7A9B323D883C}" type="sibTrans" cxnId="{543BA5B0-EA9C-460F-A406-CEDC80DDCC45}">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EB0DB78F-A5B1-4C81-9F4D-E945BF2A4824}">
      <dgm:prSet phldrT="[Текст]" custT="1"/>
      <dgm:spPr>
        <a:ln w="19050">
          <a:solidFill>
            <a:srgbClr val="002060">
              <a:alpha val="90000"/>
            </a:srgbClr>
          </a:solidFill>
        </a:ln>
      </dgm:spPr>
      <dgm:t>
        <a:bodyPr/>
        <a:lstStyle/>
        <a:p>
          <a:pPr algn="just"/>
          <a:r>
            <a:rPr lang="uk-UA" sz="1200" dirty="0" smtClean="0">
              <a:solidFill>
                <a:srgbClr val="002060"/>
              </a:solidFill>
              <a:latin typeface="Roboto Condensed Light" panose="02000000000000000000" pitchFamily="2" charset="0"/>
              <a:ea typeface="Roboto Condensed Light" panose="02000000000000000000" pitchFamily="2" charset="0"/>
            </a:rPr>
            <a:t>Закон України від 12.04.2012 № 4650-</a:t>
          </a:r>
          <a:r>
            <a:rPr lang="en-US" sz="1200" dirty="0" smtClean="0">
              <a:solidFill>
                <a:srgbClr val="002060"/>
              </a:solidFill>
              <a:latin typeface="Roboto Condensed Light" panose="02000000000000000000" pitchFamily="2" charset="0"/>
              <a:ea typeface="Roboto Condensed Light" panose="02000000000000000000" pitchFamily="2" charset="0"/>
            </a:rPr>
            <a:t>V</a:t>
          </a:r>
          <a:r>
            <a:rPr lang="uk-UA" sz="1200" dirty="0" smtClean="0">
              <a:solidFill>
                <a:srgbClr val="002060"/>
              </a:solidFill>
              <a:latin typeface="Roboto Condensed Light" panose="02000000000000000000" pitchFamily="2" charset="0"/>
              <a:ea typeface="Roboto Condensed Light" panose="02000000000000000000" pitchFamily="2" charset="0"/>
            </a:rPr>
            <a:t>І «Про особливості приватизації вугледобувних підприємств» </a:t>
          </a:r>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16589C7A-E8FD-436F-86CD-13E1A412E113}" type="parTrans" cxnId="{A9FF7250-C5FC-4FDF-BBB0-70F7ABAB5060}">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066CDF31-EA8D-4140-863D-D85D3C17E790}" type="sibTrans" cxnId="{A9FF7250-C5FC-4FDF-BBB0-70F7ABAB5060}">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69FE2762-9D0D-41C8-86F2-6F40630A13C6}">
      <dgm:prSet phldrT="[Текст]" custT="1"/>
      <dgm:spPr>
        <a:solidFill>
          <a:srgbClr val="002060"/>
        </a:solidFill>
        <a:ln>
          <a:solidFill>
            <a:srgbClr val="002060"/>
          </a:solidFill>
        </a:ln>
      </dgm:spPr>
      <dgm:t>
        <a:bodyPr/>
        <a:lstStyle/>
        <a:p>
          <a:r>
            <a:rPr lang="uk-UA" sz="1200" b="1" dirty="0" smtClean="0">
              <a:solidFill>
                <a:schemeClr val="bg1"/>
              </a:solidFill>
              <a:latin typeface="Roboto Condensed Light" panose="02000000000000000000" pitchFamily="2" charset="0"/>
              <a:ea typeface="Roboto Condensed Light" panose="02000000000000000000" pitchFamily="2" charset="0"/>
            </a:rPr>
            <a:t>Державні вугледобувні підприємства</a:t>
          </a:r>
          <a:endParaRPr lang="uk-UA" sz="1200" b="1" dirty="0">
            <a:solidFill>
              <a:schemeClr val="bg1"/>
            </a:solidFill>
            <a:latin typeface="Roboto Condensed Light" panose="02000000000000000000" pitchFamily="2" charset="0"/>
            <a:ea typeface="Roboto Condensed Light" panose="02000000000000000000" pitchFamily="2" charset="0"/>
          </a:endParaRPr>
        </a:p>
      </dgm:t>
    </dgm:pt>
    <dgm:pt modelId="{5C8D8B36-148C-456A-9E64-EFDA8A593AE4}" type="parTrans" cxnId="{E45FCECD-C17E-42C2-B69C-420DE7FA48CF}">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2DBCC8B0-C9E1-4092-A5C0-46E5C819445E}" type="sibTrans" cxnId="{E45FCECD-C17E-42C2-B69C-420DE7FA48CF}">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22E7C69E-7765-468D-9EAD-F89A5B8EBF7A}">
      <dgm:prSet phldrT="[Текст]" custT="1"/>
      <dgm:spPr>
        <a:ln w="19050">
          <a:solidFill>
            <a:srgbClr val="002060">
              <a:alpha val="90000"/>
            </a:srgbClr>
          </a:solidFill>
        </a:ln>
      </dgm:spPr>
      <dgm:t>
        <a:bodyPr/>
        <a:lstStyle/>
        <a:p>
          <a:pPr algn="just"/>
          <a:r>
            <a:rPr lang="uk-UA" sz="1200" dirty="0" smtClean="0">
              <a:solidFill>
                <a:srgbClr val="002060"/>
              </a:solidFill>
              <a:latin typeface="Roboto Condensed Light" panose="02000000000000000000" pitchFamily="2" charset="0"/>
              <a:ea typeface="Roboto Condensed Light" panose="02000000000000000000" pitchFamily="2" charset="0"/>
            </a:rPr>
            <a:t>Закон України від 13.04.2017 № 2021-</a:t>
          </a:r>
          <a:r>
            <a:rPr lang="en-US" sz="1200" dirty="0" smtClean="0">
              <a:solidFill>
                <a:srgbClr val="002060"/>
              </a:solidFill>
              <a:latin typeface="Roboto Condensed Light" panose="02000000000000000000" pitchFamily="2" charset="0"/>
              <a:ea typeface="Roboto Condensed Light" panose="02000000000000000000" pitchFamily="2" charset="0"/>
            </a:rPr>
            <a:t>V</a:t>
          </a:r>
          <a:r>
            <a:rPr lang="uk-UA" sz="1200" dirty="0" smtClean="0">
              <a:solidFill>
                <a:srgbClr val="002060"/>
              </a:solidFill>
              <a:latin typeface="Roboto Condensed Light" panose="02000000000000000000" pitchFamily="2" charset="0"/>
              <a:ea typeface="Roboto Condensed Light" panose="02000000000000000000" pitchFamily="2" charset="0"/>
            </a:rPr>
            <a:t>ІІІ «Про відновлення платоспроможності державних вугледобувних підприємств»</a:t>
          </a:r>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926F8293-63AD-4A7C-80BE-1EDF87383205}" type="parTrans" cxnId="{3451A545-CA79-4AFE-9951-B8AFCCD28C17}">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776C60C7-9BB1-40D2-B419-975707FC406E}" type="sibTrans" cxnId="{3451A545-CA79-4AFE-9951-B8AFCCD28C17}">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06694884-04FB-43EA-93DB-9987A5BB8BC8}">
      <dgm:prSet phldrT="[Текст]" custT="1"/>
      <dgm:spPr>
        <a:solidFill>
          <a:srgbClr val="002060"/>
        </a:solidFill>
        <a:ln>
          <a:solidFill>
            <a:srgbClr val="002060"/>
          </a:solidFill>
        </a:ln>
      </dgm:spPr>
      <dgm:t>
        <a:bodyPr/>
        <a:lstStyle/>
        <a:p>
          <a:r>
            <a:rPr lang="uk-UA" sz="1200" b="1" dirty="0" smtClean="0">
              <a:solidFill>
                <a:schemeClr val="bg1"/>
              </a:solidFill>
              <a:latin typeface="Roboto Condensed Light" panose="02000000000000000000" pitchFamily="2" charset="0"/>
              <a:ea typeface="Roboto Condensed Light" panose="02000000000000000000" pitchFamily="2" charset="0"/>
            </a:rPr>
            <a:t>Підприємства трубопровідного транспорту України</a:t>
          </a:r>
          <a:endParaRPr lang="uk-UA" sz="1200" b="1" dirty="0">
            <a:solidFill>
              <a:schemeClr val="bg1"/>
            </a:solidFill>
            <a:latin typeface="Roboto Condensed Light" panose="02000000000000000000" pitchFamily="2" charset="0"/>
            <a:ea typeface="Roboto Condensed Light" panose="02000000000000000000" pitchFamily="2" charset="0"/>
          </a:endParaRPr>
        </a:p>
      </dgm:t>
    </dgm:pt>
    <dgm:pt modelId="{9839660F-D689-416D-95BE-C224590F8141}" type="parTrans" cxnId="{424058DF-5FB6-4BEB-867E-40EF8F042263}">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F5966058-CE8E-4A33-84C2-F03BE9D48307}" type="sibTrans" cxnId="{424058DF-5FB6-4BEB-867E-40EF8F042263}">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CC997B8D-6FDE-4CAD-9C2A-7E7EF7A25012}">
      <dgm:prSet phldrT="[Текст]" custT="1"/>
      <dgm:spPr>
        <a:ln w="19050">
          <a:solidFill>
            <a:srgbClr val="002060">
              <a:alpha val="90000"/>
            </a:srgbClr>
          </a:solidFill>
        </a:ln>
      </dgm:spPr>
      <dgm:t>
        <a:bodyPr/>
        <a:lstStyle/>
        <a:p>
          <a:pPr algn="just"/>
          <a:r>
            <a:rPr lang="uk-UA" sz="1200" dirty="0" smtClean="0">
              <a:solidFill>
                <a:srgbClr val="002060"/>
              </a:solidFill>
              <a:latin typeface="Roboto Condensed Light" panose="02000000000000000000" pitchFamily="2" charset="0"/>
              <a:ea typeface="Roboto Condensed Light" panose="02000000000000000000" pitchFamily="2" charset="0"/>
            </a:rPr>
            <a:t>Закон України від 15.05.1996 № 192/96-ВР «Про трубопровідний транспорт»</a:t>
          </a:r>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4C746F75-58B3-42C4-9195-9624259FF297}" type="parTrans" cxnId="{2B668221-7718-451C-9331-13CABBFF0687}">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BABCE1D2-7B2E-4BDD-9641-BAC88F934F66}" type="sibTrans" cxnId="{2B668221-7718-451C-9331-13CABBFF0687}">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F4180E63-0C0A-4057-A750-B752DA201A0A}">
      <dgm:prSet phldrT="[Текст]" custT="1"/>
      <dgm:spPr>
        <a:solidFill>
          <a:srgbClr val="002060"/>
        </a:solidFill>
        <a:ln>
          <a:solidFill>
            <a:srgbClr val="002060"/>
          </a:solidFill>
        </a:ln>
      </dgm:spPr>
      <dgm:t>
        <a:bodyPr/>
        <a:lstStyle/>
        <a:p>
          <a:r>
            <a:rPr lang="uk-UA" sz="1200" b="1" dirty="0" smtClean="0">
              <a:solidFill>
                <a:schemeClr val="bg1"/>
              </a:solidFill>
              <a:latin typeface="Roboto Condensed Light" panose="02000000000000000000" pitchFamily="2" charset="0"/>
              <a:ea typeface="Roboto Condensed Light" panose="02000000000000000000" pitchFamily="2" charset="0"/>
            </a:rPr>
            <a:t>Державних підприємств та/або господарських товариств, більш ніж 50 відсотків акцій (часток) яких прямо чи опосередковано належать державі, щодо яких прийнято рішення про приватизацію</a:t>
          </a:r>
          <a:endParaRPr lang="uk-UA" sz="1200" b="1" dirty="0">
            <a:solidFill>
              <a:schemeClr val="bg1"/>
            </a:solidFill>
            <a:latin typeface="Roboto Condensed Light" panose="02000000000000000000" pitchFamily="2" charset="0"/>
            <a:ea typeface="Roboto Condensed Light" panose="02000000000000000000" pitchFamily="2" charset="0"/>
          </a:endParaRPr>
        </a:p>
      </dgm:t>
    </dgm:pt>
    <dgm:pt modelId="{5CD1D47D-A19F-402C-91FE-9898E190AA07}" type="parTrans" cxnId="{70F50254-2C05-4D33-83DB-66DC77FBC82E}">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34078A1D-FCC1-467E-8354-0A9E77EDB1FC}" type="sibTrans" cxnId="{70F50254-2C05-4D33-83DB-66DC77FBC82E}">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8FDAD768-492D-4ED5-B21B-EB3F5861FF3B}">
      <dgm:prSet phldrT="[Текст]" custT="1"/>
      <dgm:spPr>
        <a:solidFill>
          <a:srgbClr val="002060"/>
        </a:solidFill>
        <a:ln>
          <a:solidFill>
            <a:srgbClr val="002060"/>
          </a:solidFill>
        </a:ln>
      </dgm:spPr>
      <dgm:t>
        <a:bodyPr/>
        <a:lstStyle/>
        <a:p>
          <a:r>
            <a:rPr lang="uk-UA" sz="1200" b="1" dirty="0" smtClean="0">
              <a:solidFill>
                <a:schemeClr val="bg1"/>
              </a:solidFill>
              <a:latin typeface="Roboto Condensed Light" panose="02000000000000000000" pitchFamily="2" charset="0"/>
              <a:ea typeface="Roboto Condensed Light" panose="02000000000000000000" pitchFamily="2" charset="0"/>
            </a:rPr>
            <a:t>Підприємства паливно-енергетичного комплексу</a:t>
          </a:r>
          <a:endParaRPr lang="uk-UA" sz="1200" b="1" dirty="0">
            <a:solidFill>
              <a:schemeClr val="bg1"/>
            </a:solidFill>
            <a:latin typeface="Roboto Condensed Light" panose="02000000000000000000" pitchFamily="2" charset="0"/>
            <a:ea typeface="Roboto Condensed Light" panose="02000000000000000000" pitchFamily="2" charset="0"/>
          </a:endParaRPr>
        </a:p>
      </dgm:t>
    </dgm:pt>
    <dgm:pt modelId="{492F1500-E35A-4742-B915-CEF10EA88121}" type="parTrans" cxnId="{7D835DE5-394A-4A5B-AFD4-D366438B6DBF}">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A096B4C5-5688-4102-B617-6FAFABAE0337}" type="sibTrans" cxnId="{7D835DE5-394A-4A5B-AFD4-D366438B6DBF}">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E66AA688-8382-4482-99C4-802892A8F8C4}">
      <dgm:prSet custT="1"/>
      <dgm:spPr>
        <a:ln w="19050">
          <a:solidFill>
            <a:srgbClr val="002060">
              <a:alpha val="90000"/>
            </a:srgbClr>
          </a:solidFill>
        </a:ln>
      </dgm:spPr>
      <dgm:t>
        <a:bodyPr/>
        <a:lstStyle/>
        <a:p>
          <a:pPr algn="just"/>
          <a:r>
            <a:rPr lang="uk-UA" sz="1200" dirty="0" smtClean="0">
              <a:solidFill>
                <a:srgbClr val="002060"/>
              </a:solidFill>
              <a:latin typeface="Roboto Condensed Light" panose="02000000000000000000" pitchFamily="2" charset="0"/>
              <a:ea typeface="Roboto Condensed Light" panose="02000000000000000000" pitchFamily="2" charset="0"/>
            </a:rPr>
            <a:t>Закон України від 23.06.2005 № 2711- І</a:t>
          </a:r>
          <a:r>
            <a:rPr lang="en-US" sz="1200" dirty="0" smtClean="0">
              <a:solidFill>
                <a:srgbClr val="002060"/>
              </a:solidFill>
              <a:latin typeface="Roboto Condensed Light" panose="02000000000000000000" pitchFamily="2" charset="0"/>
              <a:ea typeface="Roboto Condensed Light" panose="02000000000000000000" pitchFamily="2" charset="0"/>
            </a:rPr>
            <a:t>V</a:t>
          </a:r>
          <a:r>
            <a:rPr lang="uk-UA" sz="1200" dirty="0" smtClean="0">
              <a:solidFill>
                <a:srgbClr val="002060"/>
              </a:solidFill>
              <a:latin typeface="Roboto Condensed Light" panose="02000000000000000000" pitchFamily="2" charset="0"/>
              <a:ea typeface="Roboto Condensed Light" panose="02000000000000000000" pitchFamily="2" charset="0"/>
            </a:rPr>
            <a:t> «Про заходи, спрямовані на забезпечення сталого  функціонування підприємств паливно-енергетичного комплексу»</a:t>
          </a:r>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CB81FABA-77B2-4E6B-BF3A-8BDE9573E860}" type="parTrans" cxnId="{E331D7AF-6C82-4078-BFDD-48EC93D6F0C3}">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D395BE08-AE0C-40AC-B34D-76ABA3B8BE20}" type="sibTrans" cxnId="{E331D7AF-6C82-4078-BFDD-48EC93D6F0C3}">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D120018D-7F27-48D4-92CD-0F206A6E76BB}">
      <dgm:prSet custT="1"/>
      <dgm:spPr>
        <a:ln w="19050">
          <a:solidFill>
            <a:srgbClr val="002060">
              <a:alpha val="90000"/>
            </a:srgbClr>
          </a:solidFill>
        </a:ln>
      </dgm:spPr>
      <dgm:t>
        <a:bodyPr/>
        <a:lstStyle/>
        <a:p>
          <a:pPr algn="just"/>
          <a:r>
            <a:rPr lang="uk-UA" sz="1200" dirty="0" smtClean="0">
              <a:solidFill>
                <a:srgbClr val="002060"/>
              </a:solidFill>
              <a:latin typeface="Roboto Condensed Light" panose="02000000000000000000" pitchFamily="2" charset="0"/>
              <a:ea typeface="Roboto Condensed Light" panose="02000000000000000000" pitchFamily="2" charset="0"/>
            </a:rPr>
            <a:t>Закон України від 18.01.2018 № 2269-</a:t>
          </a:r>
          <a:r>
            <a:rPr lang="en-US" sz="1200" dirty="0" smtClean="0">
              <a:solidFill>
                <a:srgbClr val="002060"/>
              </a:solidFill>
              <a:latin typeface="Roboto Condensed Light" panose="02000000000000000000" pitchFamily="2" charset="0"/>
              <a:ea typeface="Roboto Condensed Light" panose="02000000000000000000" pitchFamily="2" charset="0"/>
            </a:rPr>
            <a:t>V</a:t>
          </a:r>
          <a:r>
            <a:rPr lang="uk-UA" sz="1200" dirty="0" smtClean="0">
              <a:solidFill>
                <a:srgbClr val="002060"/>
              </a:solidFill>
              <a:latin typeface="Roboto Condensed Light" panose="02000000000000000000" pitchFamily="2" charset="0"/>
              <a:ea typeface="Roboto Condensed Light" panose="02000000000000000000" pitchFamily="2" charset="0"/>
            </a:rPr>
            <a:t>ІІІ «Про приватизацію державного і комунального майна»</a:t>
          </a:r>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8E8B077C-7D93-4AFB-A16B-6239419567E4}" type="parTrans" cxnId="{97645FC3-EBFE-44F2-849F-D1DE84608D13}">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84C6F40C-01BE-40AD-94D6-999F8E0B0139}" type="sibTrans" cxnId="{97645FC3-EBFE-44F2-849F-D1DE84608D13}">
      <dgm:prSet/>
      <dgm:spPr/>
      <dgm:t>
        <a:bodyPr/>
        <a:lstStyle/>
        <a:p>
          <a:endParaRPr lang="uk-UA" sz="1200">
            <a:latin typeface="Roboto Condensed Light" panose="02000000000000000000" pitchFamily="2" charset="0"/>
            <a:ea typeface="Roboto Condensed Light" panose="02000000000000000000" pitchFamily="2" charset="0"/>
          </a:endParaRPr>
        </a:p>
      </dgm:t>
    </dgm:pt>
    <dgm:pt modelId="{3414F9CB-6F4A-4B38-BD74-1BC4D0E095B8}">
      <dgm:prSet phldrT="[Текст]" custT="1"/>
      <dgm:spPr>
        <a:ln w="19050">
          <a:solidFill>
            <a:srgbClr val="002060">
              <a:alpha val="90000"/>
            </a:srgbClr>
          </a:solidFill>
        </a:ln>
      </dgm:spPr>
      <dgm:t>
        <a:bodyPr/>
        <a:lstStyle/>
        <a:p>
          <a:pPr algn="just"/>
          <a:r>
            <a:rPr lang="uk-UA" sz="1200" i="1" dirty="0" smtClean="0">
              <a:solidFill>
                <a:srgbClr val="002060"/>
              </a:solidFill>
              <a:latin typeface="Roboto Condensed Light" panose="02000000000000000000" pitchFamily="2" charset="0"/>
              <a:ea typeface="Roboto Condensed Light" panose="02000000000000000000" pitchFamily="2" charset="0"/>
            </a:rPr>
            <a:t>Див. ст. 1, 2, 13, 16 Закону</a:t>
          </a:r>
          <a:endParaRPr lang="uk-UA" sz="1200" i="1" dirty="0">
            <a:solidFill>
              <a:srgbClr val="002060"/>
            </a:solidFill>
            <a:latin typeface="Roboto Condensed Light" panose="02000000000000000000" pitchFamily="2" charset="0"/>
            <a:ea typeface="Roboto Condensed Light" panose="02000000000000000000" pitchFamily="2" charset="0"/>
          </a:endParaRPr>
        </a:p>
      </dgm:t>
    </dgm:pt>
    <dgm:pt modelId="{C6F1589D-4A75-43D9-BCAF-20785528AE25}" type="parTrans" cxnId="{1057166E-C451-4CB2-AEED-DD1E9EFE11F6}">
      <dgm:prSet/>
      <dgm:spPr/>
      <dgm:t>
        <a:bodyPr/>
        <a:lstStyle/>
        <a:p>
          <a:endParaRPr lang="uk-UA"/>
        </a:p>
      </dgm:t>
    </dgm:pt>
    <dgm:pt modelId="{0A03181B-127A-48CF-A59D-2CA8FBB1B3A5}" type="sibTrans" cxnId="{1057166E-C451-4CB2-AEED-DD1E9EFE11F6}">
      <dgm:prSet/>
      <dgm:spPr/>
      <dgm:t>
        <a:bodyPr/>
        <a:lstStyle/>
        <a:p>
          <a:endParaRPr lang="uk-UA"/>
        </a:p>
      </dgm:t>
    </dgm:pt>
    <dgm:pt modelId="{D981CCD3-EC60-459C-BD78-5815DA5FBEE2}">
      <dgm:prSet phldrT="[Текст]" custT="1"/>
      <dgm:spPr>
        <a:ln w="19050">
          <a:solidFill>
            <a:srgbClr val="002060">
              <a:alpha val="90000"/>
            </a:srgbClr>
          </a:solidFill>
        </a:ln>
      </dgm:spPr>
      <dgm:t>
        <a:bodyPr/>
        <a:lstStyle/>
        <a:p>
          <a:pPr algn="just"/>
          <a:r>
            <a:rPr lang="uk-UA" sz="1200" i="1" dirty="0" smtClean="0">
              <a:solidFill>
                <a:srgbClr val="002060"/>
              </a:solidFill>
              <a:latin typeface="Roboto Condensed Light" panose="02000000000000000000" pitchFamily="2" charset="0"/>
              <a:ea typeface="Roboto Condensed Light" panose="02000000000000000000" pitchFamily="2" charset="0"/>
            </a:rPr>
            <a:t>Див. ст. 1 Закону</a:t>
          </a:r>
          <a:endParaRPr lang="uk-UA" sz="1200" i="1" dirty="0">
            <a:solidFill>
              <a:srgbClr val="002060"/>
            </a:solidFill>
            <a:latin typeface="Roboto Condensed Light" panose="02000000000000000000" pitchFamily="2" charset="0"/>
            <a:ea typeface="Roboto Condensed Light" panose="02000000000000000000" pitchFamily="2" charset="0"/>
          </a:endParaRPr>
        </a:p>
      </dgm:t>
    </dgm:pt>
    <dgm:pt modelId="{D5A9C256-0A20-4BF3-BC5B-8B7099CA6C0B}" type="parTrans" cxnId="{E6CC5531-740D-4D8B-A359-20B5267850F9}">
      <dgm:prSet/>
      <dgm:spPr/>
      <dgm:t>
        <a:bodyPr/>
        <a:lstStyle/>
        <a:p>
          <a:endParaRPr lang="uk-UA"/>
        </a:p>
      </dgm:t>
    </dgm:pt>
    <dgm:pt modelId="{E9EEFB54-DA1A-4E8B-89B6-5429C340A5A9}" type="sibTrans" cxnId="{E6CC5531-740D-4D8B-A359-20B5267850F9}">
      <dgm:prSet/>
      <dgm:spPr/>
      <dgm:t>
        <a:bodyPr/>
        <a:lstStyle/>
        <a:p>
          <a:endParaRPr lang="uk-UA"/>
        </a:p>
      </dgm:t>
    </dgm:pt>
    <dgm:pt modelId="{15E48F19-47CD-42E7-9B57-EDAAE097E992}">
      <dgm:prSet phldrT="[Текст]" custT="1"/>
      <dgm:spPr>
        <a:ln w="19050">
          <a:solidFill>
            <a:srgbClr val="002060">
              <a:alpha val="90000"/>
            </a:srgbClr>
          </a:solidFill>
        </a:ln>
      </dgm:spPr>
      <dgm:t>
        <a:bodyPr/>
        <a:lstStyle/>
        <a:p>
          <a:pPr algn="just"/>
          <a:r>
            <a:rPr lang="uk-UA" sz="1200" i="1" dirty="0" smtClean="0">
              <a:solidFill>
                <a:srgbClr val="002060"/>
              </a:solidFill>
              <a:latin typeface="Roboto Condensed Light" panose="02000000000000000000" pitchFamily="2" charset="0"/>
              <a:ea typeface="Roboto Condensed Light" panose="02000000000000000000" pitchFamily="2" charset="0"/>
            </a:rPr>
            <a:t>Див. ст. 1, 7 Закону</a:t>
          </a:r>
          <a:endParaRPr lang="uk-UA" sz="1200" i="1" dirty="0">
            <a:solidFill>
              <a:srgbClr val="002060"/>
            </a:solidFill>
            <a:latin typeface="Roboto Condensed Light" panose="02000000000000000000" pitchFamily="2" charset="0"/>
            <a:ea typeface="Roboto Condensed Light" panose="02000000000000000000" pitchFamily="2" charset="0"/>
          </a:endParaRPr>
        </a:p>
      </dgm:t>
    </dgm:pt>
    <dgm:pt modelId="{319CB629-52ED-44ED-B99C-B7D301A2BD0C}" type="parTrans" cxnId="{7385F539-06B3-4D3E-859C-8BD449ADDD85}">
      <dgm:prSet/>
      <dgm:spPr/>
      <dgm:t>
        <a:bodyPr/>
        <a:lstStyle/>
        <a:p>
          <a:endParaRPr lang="uk-UA"/>
        </a:p>
      </dgm:t>
    </dgm:pt>
    <dgm:pt modelId="{46F8972E-725C-4859-98D3-705AA6D765CA}" type="sibTrans" cxnId="{7385F539-06B3-4D3E-859C-8BD449ADDD85}">
      <dgm:prSet/>
      <dgm:spPr/>
      <dgm:t>
        <a:bodyPr/>
        <a:lstStyle/>
        <a:p>
          <a:endParaRPr lang="uk-UA"/>
        </a:p>
      </dgm:t>
    </dgm:pt>
    <dgm:pt modelId="{B4895CB5-13A9-4222-AE36-17B7C8946A5E}">
      <dgm:prSet phldrT="[Текст]" custT="1"/>
      <dgm:spPr>
        <a:ln w="19050">
          <a:solidFill>
            <a:srgbClr val="002060">
              <a:alpha val="90000"/>
            </a:srgbClr>
          </a:solidFill>
        </a:ln>
      </dgm:spPr>
      <dgm:t>
        <a:bodyPr/>
        <a:lstStyle/>
        <a:p>
          <a:pPr algn="just"/>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30D15662-39D3-4CA2-92BD-D2A3B902C532}" type="parTrans" cxnId="{2672E60C-F6A7-4EAF-83BD-2CBB54C9C833}">
      <dgm:prSet/>
      <dgm:spPr/>
      <dgm:t>
        <a:bodyPr/>
        <a:lstStyle/>
        <a:p>
          <a:endParaRPr lang="uk-UA"/>
        </a:p>
      </dgm:t>
    </dgm:pt>
    <dgm:pt modelId="{2582F1E2-C80D-405C-AEBE-C3B8AA14305B}" type="sibTrans" cxnId="{2672E60C-F6A7-4EAF-83BD-2CBB54C9C833}">
      <dgm:prSet/>
      <dgm:spPr/>
      <dgm:t>
        <a:bodyPr/>
        <a:lstStyle/>
        <a:p>
          <a:endParaRPr lang="uk-UA"/>
        </a:p>
      </dgm:t>
    </dgm:pt>
    <dgm:pt modelId="{4201ECF1-17AB-46D2-BEC8-2FDDD294C7C8}">
      <dgm:prSet phldrT="[Текст]" custT="1"/>
      <dgm:spPr>
        <a:ln w="19050">
          <a:solidFill>
            <a:srgbClr val="002060">
              <a:alpha val="90000"/>
            </a:srgbClr>
          </a:solidFill>
        </a:ln>
      </dgm:spPr>
      <dgm:t>
        <a:bodyPr/>
        <a:lstStyle/>
        <a:p>
          <a:pPr algn="just"/>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6D98317A-022A-4303-A60A-B92A14737CF3}" type="parTrans" cxnId="{DF6661EF-B0E8-4A1E-A498-EABF8CFFE312}">
      <dgm:prSet/>
      <dgm:spPr/>
      <dgm:t>
        <a:bodyPr/>
        <a:lstStyle/>
        <a:p>
          <a:endParaRPr lang="uk-UA"/>
        </a:p>
      </dgm:t>
    </dgm:pt>
    <dgm:pt modelId="{66581E1D-752A-4390-A6EC-7CDD13EBA113}" type="sibTrans" cxnId="{DF6661EF-B0E8-4A1E-A498-EABF8CFFE312}">
      <dgm:prSet/>
      <dgm:spPr/>
      <dgm:t>
        <a:bodyPr/>
        <a:lstStyle/>
        <a:p>
          <a:endParaRPr lang="uk-UA"/>
        </a:p>
      </dgm:t>
    </dgm:pt>
    <dgm:pt modelId="{1058F083-06CC-40DB-9C64-2AD6F2DEF588}">
      <dgm:prSet phldrT="[Текст]" custT="1"/>
      <dgm:spPr>
        <a:ln w="19050">
          <a:solidFill>
            <a:srgbClr val="002060">
              <a:alpha val="90000"/>
            </a:srgbClr>
          </a:solidFill>
        </a:ln>
      </dgm:spPr>
      <dgm:t>
        <a:bodyPr/>
        <a:lstStyle/>
        <a:p>
          <a:pPr algn="just"/>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21B5244B-6B8C-4773-863E-1AE34A338BCB}" type="parTrans" cxnId="{80D2CE38-E1EF-427A-8504-C314F6253B61}">
      <dgm:prSet/>
      <dgm:spPr/>
      <dgm:t>
        <a:bodyPr/>
        <a:lstStyle/>
        <a:p>
          <a:endParaRPr lang="uk-UA"/>
        </a:p>
      </dgm:t>
    </dgm:pt>
    <dgm:pt modelId="{993EB9E3-2E1B-43C5-8A30-96C91F57289F}" type="sibTrans" cxnId="{80D2CE38-E1EF-427A-8504-C314F6253B61}">
      <dgm:prSet/>
      <dgm:spPr/>
      <dgm:t>
        <a:bodyPr/>
        <a:lstStyle/>
        <a:p>
          <a:endParaRPr lang="uk-UA"/>
        </a:p>
      </dgm:t>
    </dgm:pt>
    <dgm:pt modelId="{E6DAB839-0B66-468C-9424-7D7331C333D1}">
      <dgm:prSet custT="1"/>
      <dgm:spPr>
        <a:ln w="19050">
          <a:solidFill>
            <a:srgbClr val="002060">
              <a:alpha val="90000"/>
            </a:srgbClr>
          </a:solidFill>
        </a:ln>
      </dgm:spPr>
      <dgm:t>
        <a:bodyPr/>
        <a:lstStyle/>
        <a:p>
          <a:pPr algn="just"/>
          <a:r>
            <a:rPr lang="uk-UA" sz="1200" i="1" dirty="0" smtClean="0">
              <a:solidFill>
                <a:srgbClr val="002060"/>
              </a:solidFill>
              <a:latin typeface="Roboto Condensed Light" panose="02000000000000000000" pitchFamily="2" charset="0"/>
              <a:ea typeface="Roboto Condensed Light" panose="02000000000000000000" pitchFamily="2" charset="0"/>
            </a:rPr>
            <a:t>Див. ст. 1, 3, 4 Закону</a:t>
          </a:r>
          <a:endParaRPr lang="uk-UA" sz="1200" i="1" dirty="0">
            <a:solidFill>
              <a:srgbClr val="002060"/>
            </a:solidFill>
            <a:latin typeface="Roboto Condensed Light" panose="02000000000000000000" pitchFamily="2" charset="0"/>
            <a:ea typeface="Roboto Condensed Light" panose="02000000000000000000" pitchFamily="2" charset="0"/>
          </a:endParaRPr>
        </a:p>
      </dgm:t>
    </dgm:pt>
    <dgm:pt modelId="{9A6E1DCD-5907-463E-9227-21DF02B13915}" type="parTrans" cxnId="{2062D719-64FF-4378-B6C3-D3138A422491}">
      <dgm:prSet/>
      <dgm:spPr/>
      <dgm:t>
        <a:bodyPr/>
        <a:lstStyle/>
        <a:p>
          <a:endParaRPr lang="uk-UA"/>
        </a:p>
      </dgm:t>
    </dgm:pt>
    <dgm:pt modelId="{4A645199-0169-455A-A781-670E7552C746}" type="sibTrans" cxnId="{2062D719-64FF-4378-B6C3-D3138A422491}">
      <dgm:prSet/>
      <dgm:spPr/>
      <dgm:t>
        <a:bodyPr/>
        <a:lstStyle/>
        <a:p>
          <a:endParaRPr lang="uk-UA"/>
        </a:p>
      </dgm:t>
    </dgm:pt>
    <dgm:pt modelId="{C8DD5BFD-BA88-407C-9300-353C73113C7E}">
      <dgm:prSet custT="1"/>
      <dgm:spPr>
        <a:ln w="19050">
          <a:solidFill>
            <a:srgbClr val="002060">
              <a:alpha val="90000"/>
            </a:srgbClr>
          </a:solidFill>
        </a:ln>
      </dgm:spPr>
      <dgm:t>
        <a:bodyPr/>
        <a:lstStyle/>
        <a:p>
          <a:pPr algn="just"/>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A4BBDAAD-B2B9-4C99-9D47-CCFE246262B6}" type="parTrans" cxnId="{D3359187-A877-49DE-B5D5-FB799ADBC562}">
      <dgm:prSet/>
      <dgm:spPr/>
      <dgm:t>
        <a:bodyPr/>
        <a:lstStyle/>
        <a:p>
          <a:endParaRPr lang="uk-UA"/>
        </a:p>
      </dgm:t>
    </dgm:pt>
    <dgm:pt modelId="{5CC0AF85-AD58-4C12-AD35-AF1327B5B59F}" type="sibTrans" cxnId="{D3359187-A877-49DE-B5D5-FB799ADBC562}">
      <dgm:prSet/>
      <dgm:spPr/>
      <dgm:t>
        <a:bodyPr/>
        <a:lstStyle/>
        <a:p>
          <a:endParaRPr lang="uk-UA"/>
        </a:p>
      </dgm:t>
    </dgm:pt>
    <dgm:pt modelId="{033F4ECE-EF9C-49D7-862C-96DBFF9907DC}">
      <dgm:prSet custT="1"/>
      <dgm:spPr>
        <a:ln w="19050">
          <a:solidFill>
            <a:srgbClr val="002060">
              <a:alpha val="90000"/>
            </a:srgbClr>
          </a:solidFill>
        </a:ln>
      </dgm:spPr>
      <dgm:t>
        <a:bodyPr/>
        <a:lstStyle/>
        <a:p>
          <a:pPr algn="just"/>
          <a:r>
            <a:rPr lang="uk-UA" sz="1200" i="1" dirty="0" smtClean="0">
              <a:solidFill>
                <a:srgbClr val="002060"/>
              </a:solidFill>
              <a:latin typeface="Roboto Condensed Light" panose="02000000000000000000" pitchFamily="2" charset="0"/>
              <a:ea typeface="Roboto Condensed Light" panose="02000000000000000000" pitchFamily="2" charset="0"/>
            </a:rPr>
            <a:t>Див. ст. 11, 12 Закону</a:t>
          </a:r>
          <a:endParaRPr lang="uk-UA" sz="1200" i="1" dirty="0">
            <a:solidFill>
              <a:srgbClr val="002060"/>
            </a:solidFill>
            <a:latin typeface="Roboto Condensed Light" panose="02000000000000000000" pitchFamily="2" charset="0"/>
            <a:ea typeface="Roboto Condensed Light" panose="02000000000000000000" pitchFamily="2" charset="0"/>
          </a:endParaRPr>
        </a:p>
      </dgm:t>
    </dgm:pt>
    <dgm:pt modelId="{EEFAE620-8592-4C89-A60B-368B68FD7F86}" type="parTrans" cxnId="{E2DC6868-37F3-4110-8A26-E1C0874D5FE3}">
      <dgm:prSet/>
      <dgm:spPr/>
      <dgm:t>
        <a:bodyPr/>
        <a:lstStyle/>
        <a:p>
          <a:endParaRPr lang="uk-UA"/>
        </a:p>
      </dgm:t>
    </dgm:pt>
    <dgm:pt modelId="{1A6BDAFE-747C-4307-A41D-14587D9A5BAE}" type="sibTrans" cxnId="{E2DC6868-37F3-4110-8A26-E1C0874D5FE3}">
      <dgm:prSet/>
      <dgm:spPr/>
      <dgm:t>
        <a:bodyPr/>
        <a:lstStyle/>
        <a:p>
          <a:endParaRPr lang="uk-UA"/>
        </a:p>
      </dgm:t>
    </dgm:pt>
    <dgm:pt modelId="{3400ABBB-8AD0-4FBE-9026-E92D6531D483}">
      <dgm:prSet custT="1"/>
      <dgm:spPr>
        <a:ln w="19050">
          <a:solidFill>
            <a:srgbClr val="002060">
              <a:alpha val="90000"/>
            </a:srgbClr>
          </a:solidFill>
        </a:ln>
      </dgm:spPr>
      <dgm:t>
        <a:bodyPr/>
        <a:lstStyle/>
        <a:p>
          <a:pPr algn="just"/>
          <a:endParaRPr lang="uk-UA" sz="1200" dirty="0">
            <a:solidFill>
              <a:srgbClr val="002060"/>
            </a:solidFill>
            <a:latin typeface="Roboto Condensed Light" panose="02000000000000000000" pitchFamily="2" charset="0"/>
            <a:ea typeface="Roboto Condensed Light" panose="02000000000000000000" pitchFamily="2" charset="0"/>
          </a:endParaRPr>
        </a:p>
      </dgm:t>
    </dgm:pt>
    <dgm:pt modelId="{491A30B6-E612-4577-B751-3C30FF164BA8}" type="parTrans" cxnId="{421F0374-4583-4966-BDB6-E85B2DB440E3}">
      <dgm:prSet/>
      <dgm:spPr/>
      <dgm:t>
        <a:bodyPr/>
        <a:lstStyle/>
        <a:p>
          <a:endParaRPr lang="uk-UA"/>
        </a:p>
      </dgm:t>
    </dgm:pt>
    <dgm:pt modelId="{72B15991-9D37-438C-AFA8-8CD5F70FBA7D}" type="sibTrans" cxnId="{421F0374-4583-4966-BDB6-E85B2DB440E3}">
      <dgm:prSet/>
      <dgm:spPr/>
      <dgm:t>
        <a:bodyPr/>
        <a:lstStyle/>
        <a:p>
          <a:endParaRPr lang="uk-UA"/>
        </a:p>
      </dgm:t>
    </dgm:pt>
    <dgm:pt modelId="{98E95650-3370-4B3C-9DAD-395C27786D2C}" type="pres">
      <dgm:prSet presAssocID="{D315974D-5B41-4865-BAE4-C78A587F1286}" presName="Name0" presStyleCnt="0">
        <dgm:presLayoutVars>
          <dgm:dir/>
          <dgm:animLvl val="lvl"/>
          <dgm:resizeHandles val="exact"/>
        </dgm:presLayoutVars>
      </dgm:prSet>
      <dgm:spPr/>
      <dgm:t>
        <a:bodyPr/>
        <a:lstStyle/>
        <a:p>
          <a:endParaRPr lang="uk-UA"/>
        </a:p>
      </dgm:t>
    </dgm:pt>
    <dgm:pt modelId="{52090428-9A3F-4AE6-B8A7-A8A2392BDDED}" type="pres">
      <dgm:prSet presAssocID="{5F0DC6FB-A3AD-4D08-B86C-BAE29F08FA32}" presName="composite" presStyleCnt="0"/>
      <dgm:spPr/>
      <dgm:t>
        <a:bodyPr/>
        <a:lstStyle/>
        <a:p>
          <a:endParaRPr lang="uk-UA"/>
        </a:p>
      </dgm:t>
    </dgm:pt>
    <dgm:pt modelId="{A0ABA4E1-F011-46F6-AF07-EEAD42E735C9}" type="pres">
      <dgm:prSet presAssocID="{5F0DC6FB-A3AD-4D08-B86C-BAE29F08FA32}" presName="parTx" presStyleLbl="alignNode1" presStyleIdx="0" presStyleCnt="5" custScaleY="194297">
        <dgm:presLayoutVars>
          <dgm:chMax val="0"/>
          <dgm:chPref val="0"/>
          <dgm:bulletEnabled val="1"/>
        </dgm:presLayoutVars>
      </dgm:prSet>
      <dgm:spPr/>
      <dgm:t>
        <a:bodyPr/>
        <a:lstStyle/>
        <a:p>
          <a:endParaRPr lang="uk-UA"/>
        </a:p>
      </dgm:t>
    </dgm:pt>
    <dgm:pt modelId="{4147853C-3231-415C-A134-D2932D974AAC}" type="pres">
      <dgm:prSet presAssocID="{5F0DC6FB-A3AD-4D08-B86C-BAE29F08FA32}" presName="desTx" presStyleLbl="alignAccFollowNode1" presStyleIdx="0" presStyleCnt="5" custScaleY="75991">
        <dgm:presLayoutVars>
          <dgm:bulletEnabled val="1"/>
        </dgm:presLayoutVars>
      </dgm:prSet>
      <dgm:spPr/>
      <dgm:t>
        <a:bodyPr/>
        <a:lstStyle/>
        <a:p>
          <a:endParaRPr lang="uk-UA"/>
        </a:p>
      </dgm:t>
    </dgm:pt>
    <dgm:pt modelId="{50CD2A72-D2A9-4B96-B39C-505C28D4E8C2}" type="pres">
      <dgm:prSet presAssocID="{A4D0410F-AB04-4228-8728-7A9B323D883C}" presName="space" presStyleCnt="0"/>
      <dgm:spPr/>
      <dgm:t>
        <a:bodyPr/>
        <a:lstStyle/>
        <a:p>
          <a:endParaRPr lang="uk-UA"/>
        </a:p>
      </dgm:t>
    </dgm:pt>
    <dgm:pt modelId="{AB278C79-5B58-47B9-A7C6-E12F3EC12BA2}" type="pres">
      <dgm:prSet presAssocID="{69FE2762-9D0D-41C8-86F2-6F40630A13C6}" presName="composite" presStyleCnt="0"/>
      <dgm:spPr/>
      <dgm:t>
        <a:bodyPr/>
        <a:lstStyle/>
        <a:p>
          <a:endParaRPr lang="uk-UA"/>
        </a:p>
      </dgm:t>
    </dgm:pt>
    <dgm:pt modelId="{F8B7EE54-EE0A-4078-8CD3-C5B1AC35C4DE}" type="pres">
      <dgm:prSet presAssocID="{69FE2762-9D0D-41C8-86F2-6F40630A13C6}" presName="parTx" presStyleLbl="alignNode1" presStyleIdx="1" presStyleCnt="5" custScaleY="194297">
        <dgm:presLayoutVars>
          <dgm:chMax val="0"/>
          <dgm:chPref val="0"/>
          <dgm:bulletEnabled val="1"/>
        </dgm:presLayoutVars>
      </dgm:prSet>
      <dgm:spPr/>
      <dgm:t>
        <a:bodyPr/>
        <a:lstStyle/>
        <a:p>
          <a:endParaRPr lang="uk-UA"/>
        </a:p>
      </dgm:t>
    </dgm:pt>
    <dgm:pt modelId="{D761BEFB-E842-450F-9927-C4F212E8B940}" type="pres">
      <dgm:prSet presAssocID="{69FE2762-9D0D-41C8-86F2-6F40630A13C6}" presName="desTx" presStyleLbl="alignAccFollowNode1" presStyleIdx="1" presStyleCnt="5" custScaleY="75991">
        <dgm:presLayoutVars>
          <dgm:bulletEnabled val="1"/>
        </dgm:presLayoutVars>
      </dgm:prSet>
      <dgm:spPr/>
      <dgm:t>
        <a:bodyPr/>
        <a:lstStyle/>
        <a:p>
          <a:endParaRPr lang="uk-UA"/>
        </a:p>
      </dgm:t>
    </dgm:pt>
    <dgm:pt modelId="{77887819-6ED0-493F-AFEA-6809AA41A008}" type="pres">
      <dgm:prSet presAssocID="{2DBCC8B0-C9E1-4092-A5C0-46E5C819445E}" presName="space" presStyleCnt="0"/>
      <dgm:spPr/>
      <dgm:t>
        <a:bodyPr/>
        <a:lstStyle/>
        <a:p>
          <a:endParaRPr lang="uk-UA"/>
        </a:p>
      </dgm:t>
    </dgm:pt>
    <dgm:pt modelId="{891D2276-06DB-4CB3-BD53-60C05EE5BEAA}" type="pres">
      <dgm:prSet presAssocID="{06694884-04FB-43EA-93DB-9987A5BB8BC8}" presName="composite" presStyleCnt="0"/>
      <dgm:spPr/>
      <dgm:t>
        <a:bodyPr/>
        <a:lstStyle/>
        <a:p>
          <a:endParaRPr lang="uk-UA"/>
        </a:p>
      </dgm:t>
    </dgm:pt>
    <dgm:pt modelId="{63A64B22-80F7-4FEB-9233-B50C6D282A21}" type="pres">
      <dgm:prSet presAssocID="{06694884-04FB-43EA-93DB-9987A5BB8BC8}" presName="parTx" presStyleLbl="alignNode1" presStyleIdx="2" presStyleCnt="5" custScaleY="194297">
        <dgm:presLayoutVars>
          <dgm:chMax val="0"/>
          <dgm:chPref val="0"/>
          <dgm:bulletEnabled val="1"/>
        </dgm:presLayoutVars>
      </dgm:prSet>
      <dgm:spPr/>
      <dgm:t>
        <a:bodyPr/>
        <a:lstStyle/>
        <a:p>
          <a:endParaRPr lang="uk-UA"/>
        </a:p>
      </dgm:t>
    </dgm:pt>
    <dgm:pt modelId="{A3CF14FE-83AA-4824-8883-47393A095E24}" type="pres">
      <dgm:prSet presAssocID="{06694884-04FB-43EA-93DB-9987A5BB8BC8}" presName="desTx" presStyleLbl="alignAccFollowNode1" presStyleIdx="2" presStyleCnt="5" custScaleY="75991">
        <dgm:presLayoutVars>
          <dgm:bulletEnabled val="1"/>
        </dgm:presLayoutVars>
      </dgm:prSet>
      <dgm:spPr/>
      <dgm:t>
        <a:bodyPr/>
        <a:lstStyle/>
        <a:p>
          <a:endParaRPr lang="uk-UA"/>
        </a:p>
      </dgm:t>
    </dgm:pt>
    <dgm:pt modelId="{7ED5D3A6-D485-4FAD-A708-83D7A6583E38}" type="pres">
      <dgm:prSet presAssocID="{F5966058-CE8E-4A33-84C2-F03BE9D48307}" presName="space" presStyleCnt="0"/>
      <dgm:spPr/>
      <dgm:t>
        <a:bodyPr/>
        <a:lstStyle/>
        <a:p>
          <a:endParaRPr lang="uk-UA"/>
        </a:p>
      </dgm:t>
    </dgm:pt>
    <dgm:pt modelId="{0D063480-4815-48A3-B8EE-2EBF0E00A5A4}" type="pres">
      <dgm:prSet presAssocID="{8FDAD768-492D-4ED5-B21B-EB3F5861FF3B}" presName="composite" presStyleCnt="0"/>
      <dgm:spPr/>
      <dgm:t>
        <a:bodyPr/>
        <a:lstStyle/>
        <a:p>
          <a:endParaRPr lang="uk-UA"/>
        </a:p>
      </dgm:t>
    </dgm:pt>
    <dgm:pt modelId="{B10FDC24-0EC6-4B7B-AC6B-189FDAC28EFE}" type="pres">
      <dgm:prSet presAssocID="{8FDAD768-492D-4ED5-B21B-EB3F5861FF3B}" presName="parTx" presStyleLbl="alignNode1" presStyleIdx="3" presStyleCnt="5" custScaleY="194297">
        <dgm:presLayoutVars>
          <dgm:chMax val="0"/>
          <dgm:chPref val="0"/>
          <dgm:bulletEnabled val="1"/>
        </dgm:presLayoutVars>
      </dgm:prSet>
      <dgm:spPr/>
      <dgm:t>
        <a:bodyPr/>
        <a:lstStyle/>
        <a:p>
          <a:endParaRPr lang="uk-UA"/>
        </a:p>
      </dgm:t>
    </dgm:pt>
    <dgm:pt modelId="{E1A8B881-0A9D-4570-8690-D0B3011E7D33}" type="pres">
      <dgm:prSet presAssocID="{8FDAD768-492D-4ED5-B21B-EB3F5861FF3B}" presName="desTx" presStyleLbl="alignAccFollowNode1" presStyleIdx="3" presStyleCnt="5" custScaleY="75991">
        <dgm:presLayoutVars>
          <dgm:bulletEnabled val="1"/>
        </dgm:presLayoutVars>
      </dgm:prSet>
      <dgm:spPr/>
      <dgm:t>
        <a:bodyPr/>
        <a:lstStyle/>
        <a:p>
          <a:endParaRPr lang="uk-UA"/>
        </a:p>
      </dgm:t>
    </dgm:pt>
    <dgm:pt modelId="{E86EB84D-FCFA-411E-8284-81B4B6941E5E}" type="pres">
      <dgm:prSet presAssocID="{A096B4C5-5688-4102-B617-6FAFABAE0337}" presName="space" presStyleCnt="0"/>
      <dgm:spPr/>
      <dgm:t>
        <a:bodyPr/>
        <a:lstStyle/>
        <a:p>
          <a:endParaRPr lang="uk-UA"/>
        </a:p>
      </dgm:t>
    </dgm:pt>
    <dgm:pt modelId="{708631D1-9820-4C72-BF0A-DA2A09630269}" type="pres">
      <dgm:prSet presAssocID="{F4180E63-0C0A-4057-A750-B752DA201A0A}" presName="composite" presStyleCnt="0"/>
      <dgm:spPr/>
      <dgm:t>
        <a:bodyPr/>
        <a:lstStyle/>
        <a:p>
          <a:endParaRPr lang="uk-UA"/>
        </a:p>
      </dgm:t>
    </dgm:pt>
    <dgm:pt modelId="{25D31986-CB27-4241-81B6-541D3850537B}" type="pres">
      <dgm:prSet presAssocID="{F4180E63-0C0A-4057-A750-B752DA201A0A}" presName="parTx" presStyleLbl="alignNode1" presStyleIdx="4" presStyleCnt="5" custScaleY="194297">
        <dgm:presLayoutVars>
          <dgm:chMax val="0"/>
          <dgm:chPref val="0"/>
          <dgm:bulletEnabled val="1"/>
        </dgm:presLayoutVars>
      </dgm:prSet>
      <dgm:spPr/>
      <dgm:t>
        <a:bodyPr/>
        <a:lstStyle/>
        <a:p>
          <a:endParaRPr lang="uk-UA"/>
        </a:p>
      </dgm:t>
    </dgm:pt>
    <dgm:pt modelId="{545903CD-3A23-4535-9320-E203D45E52A2}" type="pres">
      <dgm:prSet presAssocID="{F4180E63-0C0A-4057-A750-B752DA201A0A}" presName="desTx" presStyleLbl="alignAccFollowNode1" presStyleIdx="4" presStyleCnt="5" custScaleY="75991">
        <dgm:presLayoutVars>
          <dgm:bulletEnabled val="1"/>
        </dgm:presLayoutVars>
      </dgm:prSet>
      <dgm:spPr/>
      <dgm:t>
        <a:bodyPr/>
        <a:lstStyle/>
        <a:p>
          <a:endParaRPr lang="uk-UA"/>
        </a:p>
      </dgm:t>
    </dgm:pt>
  </dgm:ptLst>
  <dgm:cxnLst>
    <dgm:cxn modelId="{A9FF7250-C5FC-4FDF-BBB0-70F7ABAB5060}" srcId="{5F0DC6FB-A3AD-4D08-B86C-BAE29F08FA32}" destId="{EB0DB78F-A5B1-4C81-9F4D-E945BF2A4824}" srcOrd="0" destOrd="0" parTransId="{16589C7A-E8FD-436F-86CD-13E1A412E113}" sibTransId="{066CDF31-EA8D-4140-863D-D85D3C17E790}"/>
    <dgm:cxn modelId="{424058DF-5FB6-4BEB-867E-40EF8F042263}" srcId="{D315974D-5B41-4865-BAE4-C78A587F1286}" destId="{06694884-04FB-43EA-93DB-9987A5BB8BC8}" srcOrd="2" destOrd="0" parTransId="{9839660F-D689-416D-95BE-C224590F8141}" sibTransId="{F5966058-CE8E-4A33-84C2-F03BE9D48307}"/>
    <dgm:cxn modelId="{4FDD8413-D3CE-46C3-933E-713EFC00A888}" type="presOf" srcId="{15E48F19-47CD-42E7-9B57-EDAAE097E992}" destId="{A3CF14FE-83AA-4824-8883-47393A095E24}" srcOrd="0" destOrd="2" presId="urn:microsoft.com/office/officeart/2005/8/layout/hList1"/>
    <dgm:cxn modelId="{E331D7AF-6C82-4078-BFDD-48EC93D6F0C3}" srcId="{8FDAD768-492D-4ED5-B21B-EB3F5861FF3B}" destId="{E66AA688-8382-4482-99C4-802892A8F8C4}" srcOrd="0" destOrd="0" parTransId="{CB81FABA-77B2-4E6B-BF3A-8BDE9573E860}" sibTransId="{D395BE08-AE0C-40AC-B34D-76ABA3B8BE20}"/>
    <dgm:cxn modelId="{74382E9D-4AFE-4F7A-9FE3-95AAB746C4ED}" type="presOf" srcId="{CC997B8D-6FDE-4CAD-9C2A-7E7EF7A25012}" destId="{A3CF14FE-83AA-4824-8883-47393A095E24}" srcOrd="0" destOrd="0" presId="urn:microsoft.com/office/officeart/2005/8/layout/hList1"/>
    <dgm:cxn modelId="{7D835DE5-394A-4A5B-AFD4-D366438B6DBF}" srcId="{D315974D-5B41-4865-BAE4-C78A587F1286}" destId="{8FDAD768-492D-4ED5-B21B-EB3F5861FF3B}" srcOrd="3" destOrd="0" parTransId="{492F1500-E35A-4742-B915-CEF10EA88121}" sibTransId="{A096B4C5-5688-4102-B617-6FAFABAE0337}"/>
    <dgm:cxn modelId="{F4EDEDA6-5952-4980-8BEF-E4CAD3607C8A}" type="presOf" srcId="{22E7C69E-7765-468D-9EAD-F89A5B8EBF7A}" destId="{D761BEFB-E842-450F-9927-C4F212E8B940}" srcOrd="0" destOrd="0" presId="urn:microsoft.com/office/officeart/2005/8/layout/hList1"/>
    <dgm:cxn modelId="{70F50254-2C05-4D33-83DB-66DC77FBC82E}" srcId="{D315974D-5B41-4865-BAE4-C78A587F1286}" destId="{F4180E63-0C0A-4057-A750-B752DA201A0A}" srcOrd="4" destOrd="0" parTransId="{5CD1D47D-A19F-402C-91FE-9898E190AA07}" sibTransId="{34078A1D-FCC1-467E-8354-0A9E77EDB1FC}"/>
    <dgm:cxn modelId="{D3359187-A877-49DE-B5D5-FB799ADBC562}" srcId="{8FDAD768-492D-4ED5-B21B-EB3F5861FF3B}" destId="{C8DD5BFD-BA88-407C-9300-353C73113C7E}" srcOrd="1" destOrd="0" parTransId="{A4BBDAAD-B2B9-4C99-9D47-CCFE246262B6}" sibTransId="{5CC0AF85-AD58-4C12-AD35-AF1327B5B59F}"/>
    <dgm:cxn modelId="{75E64C47-F68F-4728-B451-F494C7DA5775}" type="presOf" srcId="{06694884-04FB-43EA-93DB-9987A5BB8BC8}" destId="{63A64B22-80F7-4FEB-9233-B50C6D282A21}" srcOrd="0" destOrd="0" presId="urn:microsoft.com/office/officeart/2005/8/layout/hList1"/>
    <dgm:cxn modelId="{2672E60C-F6A7-4EAF-83BD-2CBB54C9C833}" srcId="{5F0DC6FB-A3AD-4D08-B86C-BAE29F08FA32}" destId="{B4895CB5-13A9-4222-AE36-17B7C8946A5E}" srcOrd="1" destOrd="0" parTransId="{30D15662-39D3-4CA2-92BD-D2A3B902C532}" sibTransId="{2582F1E2-C80D-405C-AEBE-C3B8AA14305B}"/>
    <dgm:cxn modelId="{E2DC6868-37F3-4110-8A26-E1C0874D5FE3}" srcId="{F4180E63-0C0A-4057-A750-B752DA201A0A}" destId="{033F4ECE-EF9C-49D7-862C-96DBFF9907DC}" srcOrd="2" destOrd="0" parTransId="{EEFAE620-8592-4C89-A60B-368B68FD7F86}" sibTransId="{1A6BDAFE-747C-4307-A41D-14587D9A5BAE}"/>
    <dgm:cxn modelId="{2EE46A8B-CA6A-423F-BE95-83CF25D23239}" type="presOf" srcId="{5F0DC6FB-A3AD-4D08-B86C-BAE29F08FA32}" destId="{A0ABA4E1-F011-46F6-AF07-EEAD42E735C9}" srcOrd="0" destOrd="0" presId="urn:microsoft.com/office/officeart/2005/8/layout/hList1"/>
    <dgm:cxn modelId="{2C985649-BF82-4833-9493-A8FEF778743C}" type="presOf" srcId="{D981CCD3-EC60-459C-BD78-5815DA5FBEE2}" destId="{D761BEFB-E842-450F-9927-C4F212E8B940}" srcOrd="0" destOrd="2" presId="urn:microsoft.com/office/officeart/2005/8/layout/hList1"/>
    <dgm:cxn modelId="{29DADA37-0EB4-43DD-96C2-FD6A65091159}" type="presOf" srcId="{E66AA688-8382-4482-99C4-802892A8F8C4}" destId="{E1A8B881-0A9D-4570-8690-D0B3011E7D33}" srcOrd="0" destOrd="0" presId="urn:microsoft.com/office/officeart/2005/8/layout/hList1"/>
    <dgm:cxn modelId="{543BA5B0-EA9C-460F-A406-CEDC80DDCC45}" srcId="{D315974D-5B41-4865-BAE4-C78A587F1286}" destId="{5F0DC6FB-A3AD-4D08-B86C-BAE29F08FA32}" srcOrd="0" destOrd="0" parTransId="{1C802231-2273-4EB8-9111-1A02D96948D7}" sibTransId="{A4D0410F-AB04-4228-8728-7A9B323D883C}"/>
    <dgm:cxn modelId="{54D7E6B6-E6B0-40FC-86F4-F86A98F2D88A}" type="presOf" srcId="{D315974D-5B41-4865-BAE4-C78A587F1286}" destId="{98E95650-3370-4B3C-9DAD-395C27786D2C}" srcOrd="0" destOrd="0" presId="urn:microsoft.com/office/officeart/2005/8/layout/hList1"/>
    <dgm:cxn modelId="{DF6661EF-B0E8-4A1E-A498-EABF8CFFE312}" srcId="{69FE2762-9D0D-41C8-86F2-6F40630A13C6}" destId="{4201ECF1-17AB-46D2-BEC8-2FDDD294C7C8}" srcOrd="1" destOrd="0" parTransId="{6D98317A-022A-4303-A60A-B92A14737CF3}" sibTransId="{66581E1D-752A-4390-A6EC-7CDD13EBA113}"/>
    <dgm:cxn modelId="{FED3CEAC-18BD-447C-9A12-FF6194113666}" type="presOf" srcId="{8FDAD768-492D-4ED5-B21B-EB3F5861FF3B}" destId="{B10FDC24-0EC6-4B7B-AC6B-189FDAC28EFE}" srcOrd="0" destOrd="0" presId="urn:microsoft.com/office/officeart/2005/8/layout/hList1"/>
    <dgm:cxn modelId="{34804D06-B31C-4584-90ED-45D9696ADF7B}" type="presOf" srcId="{B4895CB5-13A9-4222-AE36-17B7C8946A5E}" destId="{4147853C-3231-415C-A134-D2932D974AAC}" srcOrd="0" destOrd="1" presId="urn:microsoft.com/office/officeart/2005/8/layout/hList1"/>
    <dgm:cxn modelId="{1057166E-C451-4CB2-AEED-DD1E9EFE11F6}" srcId="{5F0DC6FB-A3AD-4D08-B86C-BAE29F08FA32}" destId="{3414F9CB-6F4A-4B38-BD74-1BC4D0E095B8}" srcOrd="2" destOrd="0" parTransId="{C6F1589D-4A75-43D9-BCAF-20785528AE25}" sibTransId="{0A03181B-127A-48CF-A59D-2CA8FBB1B3A5}"/>
    <dgm:cxn modelId="{2B668221-7718-451C-9331-13CABBFF0687}" srcId="{06694884-04FB-43EA-93DB-9987A5BB8BC8}" destId="{CC997B8D-6FDE-4CAD-9C2A-7E7EF7A25012}" srcOrd="0" destOrd="0" parTransId="{4C746F75-58B3-42C4-9195-9624259FF297}" sibTransId="{BABCE1D2-7B2E-4BDD-9641-BAC88F934F66}"/>
    <dgm:cxn modelId="{421F0374-4583-4966-BDB6-E85B2DB440E3}" srcId="{F4180E63-0C0A-4057-A750-B752DA201A0A}" destId="{3400ABBB-8AD0-4FBE-9026-E92D6531D483}" srcOrd="1" destOrd="0" parTransId="{491A30B6-E612-4577-B751-3C30FF164BA8}" sibTransId="{72B15991-9D37-438C-AFA8-8CD5F70FBA7D}"/>
    <dgm:cxn modelId="{2A2E1ABE-D8C1-4BD8-BC61-1FCDA7CC3ACB}" type="presOf" srcId="{D120018D-7F27-48D4-92CD-0F206A6E76BB}" destId="{545903CD-3A23-4535-9320-E203D45E52A2}" srcOrd="0" destOrd="0" presId="urn:microsoft.com/office/officeart/2005/8/layout/hList1"/>
    <dgm:cxn modelId="{E6CC5531-740D-4D8B-A359-20B5267850F9}" srcId="{69FE2762-9D0D-41C8-86F2-6F40630A13C6}" destId="{D981CCD3-EC60-459C-BD78-5815DA5FBEE2}" srcOrd="2" destOrd="0" parTransId="{D5A9C256-0A20-4BF3-BC5B-8B7099CA6C0B}" sibTransId="{E9EEFB54-DA1A-4E8B-89B6-5429C340A5A9}"/>
    <dgm:cxn modelId="{E6114F13-99AF-4688-B8B4-62AC32A0A99B}" type="presOf" srcId="{69FE2762-9D0D-41C8-86F2-6F40630A13C6}" destId="{F8B7EE54-EE0A-4078-8CD3-C5B1AC35C4DE}" srcOrd="0" destOrd="0" presId="urn:microsoft.com/office/officeart/2005/8/layout/hList1"/>
    <dgm:cxn modelId="{1FC217E8-8AB7-45ED-A5C3-6E01440ED00D}" type="presOf" srcId="{033F4ECE-EF9C-49D7-862C-96DBFF9907DC}" destId="{545903CD-3A23-4535-9320-E203D45E52A2}" srcOrd="0" destOrd="2" presId="urn:microsoft.com/office/officeart/2005/8/layout/hList1"/>
    <dgm:cxn modelId="{7385F539-06B3-4D3E-859C-8BD449ADDD85}" srcId="{06694884-04FB-43EA-93DB-9987A5BB8BC8}" destId="{15E48F19-47CD-42E7-9B57-EDAAE097E992}" srcOrd="2" destOrd="0" parTransId="{319CB629-52ED-44ED-B99C-B7D301A2BD0C}" sibTransId="{46F8972E-725C-4859-98D3-705AA6D765CA}"/>
    <dgm:cxn modelId="{83623DBD-501C-4FEF-BCCA-6E39ACF814B0}" type="presOf" srcId="{C8DD5BFD-BA88-407C-9300-353C73113C7E}" destId="{E1A8B881-0A9D-4570-8690-D0B3011E7D33}" srcOrd="0" destOrd="1" presId="urn:microsoft.com/office/officeart/2005/8/layout/hList1"/>
    <dgm:cxn modelId="{367AE847-46F9-429A-8A1E-475CCB83656A}" type="presOf" srcId="{4201ECF1-17AB-46D2-BEC8-2FDDD294C7C8}" destId="{D761BEFB-E842-450F-9927-C4F212E8B940}" srcOrd="0" destOrd="1" presId="urn:microsoft.com/office/officeart/2005/8/layout/hList1"/>
    <dgm:cxn modelId="{210EB9E3-1C68-4CFA-BCC6-946466D91B6D}" type="presOf" srcId="{3414F9CB-6F4A-4B38-BD74-1BC4D0E095B8}" destId="{4147853C-3231-415C-A134-D2932D974AAC}" srcOrd="0" destOrd="2" presId="urn:microsoft.com/office/officeart/2005/8/layout/hList1"/>
    <dgm:cxn modelId="{A63A1971-69C8-433A-8EBD-F9D00ECE4626}" type="presOf" srcId="{1058F083-06CC-40DB-9C64-2AD6F2DEF588}" destId="{A3CF14FE-83AA-4824-8883-47393A095E24}" srcOrd="0" destOrd="1" presId="urn:microsoft.com/office/officeart/2005/8/layout/hList1"/>
    <dgm:cxn modelId="{3451A545-CA79-4AFE-9951-B8AFCCD28C17}" srcId="{69FE2762-9D0D-41C8-86F2-6F40630A13C6}" destId="{22E7C69E-7765-468D-9EAD-F89A5B8EBF7A}" srcOrd="0" destOrd="0" parTransId="{926F8293-63AD-4A7C-80BE-1EDF87383205}" sibTransId="{776C60C7-9BB1-40D2-B419-975707FC406E}"/>
    <dgm:cxn modelId="{2062D719-64FF-4378-B6C3-D3138A422491}" srcId="{8FDAD768-492D-4ED5-B21B-EB3F5861FF3B}" destId="{E6DAB839-0B66-468C-9424-7D7331C333D1}" srcOrd="2" destOrd="0" parTransId="{9A6E1DCD-5907-463E-9227-21DF02B13915}" sibTransId="{4A645199-0169-455A-A781-670E7552C746}"/>
    <dgm:cxn modelId="{4E9723FC-77A8-4EFC-BB1B-C84B91BC6D18}" type="presOf" srcId="{E6DAB839-0B66-468C-9424-7D7331C333D1}" destId="{E1A8B881-0A9D-4570-8690-D0B3011E7D33}" srcOrd="0" destOrd="2" presId="urn:microsoft.com/office/officeart/2005/8/layout/hList1"/>
    <dgm:cxn modelId="{97645FC3-EBFE-44F2-849F-D1DE84608D13}" srcId="{F4180E63-0C0A-4057-A750-B752DA201A0A}" destId="{D120018D-7F27-48D4-92CD-0F206A6E76BB}" srcOrd="0" destOrd="0" parTransId="{8E8B077C-7D93-4AFB-A16B-6239419567E4}" sibTransId="{84C6F40C-01BE-40AD-94D6-999F8E0B0139}"/>
    <dgm:cxn modelId="{AA398590-52A2-4DE4-B0BC-A4D7E6FBBC3F}" type="presOf" srcId="{EB0DB78F-A5B1-4C81-9F4D-E945BF2A4824}" destId="{4147853C-3231-415C-A134-D2932D974AAC}" srcOrd="0" destOrd="0" presId="urn:microsoft.com/office/officeart/2005/8/layout/hList1"/>
    <dgm:cxn modelId="{AAC4D76B-51DF-4C9C-96C1-BB62FE6BE6BF}" type="presOf" srcId="{F4180E63-0C0A-4057-A750-B752DA201A0A}" destId="{25D31986-CB27-4241-81B6-541D3850537B}" srcOrd="0" destOrd="0" presId="urn:microsoft.com/office/officeart/2005/8/layout/hList1"/>
    <dgm:cxn modelId="{E45FCECD-C17E-42C2-B69C-420DE7FA48CF}" srcId="{D315974D-5B41-4865-BAE4-C78A587F1286}" destId="{69FE2762-9D0D-41C8-86F2-6F40630A13C6}" srcOrd="1" destOrd="0" parTransId="{5C8D8B36-148C-456A-9E64-EFDA8A593AE4}" sibTransId="{2DBCC8B0-C9E1-4092-A5C0-46E5C819445E}"/>
    <dgm:cxn modelId="{EE53BFA8-6B01-465F-AA82-282093CC8694}" type="presOf" srcId="{3400ABBB-8AD0-4FBE-9026-E92D6531D483}" destId="{545903CD-3A23-4535-9320-E203D45E52A2}" srcOrd="0" destOrd="1" presId="urn:microsoft.com/office/officeart/2005/8/layout/hList1"/>
    <dgm:cxn modelId="{80D2CE38-E1EF-427A-8504-C314F6253B61}" srcId="{06694884-04FB-43EA-93DB-9987A5BB8BC8}" destId="{1058F083-06CC-40DB-9C64-2AD6F2DEF588}" srcOrd="1" destOrd="0" parTransId="{21B5244B-6B8C-4773-863E-1AE34A338BCB}" sibTransId="{993EB9E3-2E1B-43C5-8A30-96C91F57289F}"/>
    <dgm:cxn modelId="{AA151C33-A0C0-4A60-A4FC-C93BD05B18BF}" type="presParOf" srcId="{98E95650-3370-4B3C-9DAD-395C27786D2C}" destId="{52090428-9A3F-4AE6-B8A7-A8A2392BDDED}" srcOrd="0" destOrd="0" presId="urn:microsoft.com/office/officeart/2005/8/layout/hList1"/>
    <dgm:cxn modelId="{10A7A3B5-C3B6-4544-A54F-B96C3618D4B6}" type="presParOf" srcId="{52090428-9A3F-4AE6-B8A7-A8A2392BDDED}" destId="{A0ABA4E1-F011-46F6-AF07-EEAD42E735C9}" srcOrd="0" destOrd="0" presId="urn:microsoft.com/office/officeart/2005/8/layout/hList1"/>
    <dgm:cxn modelId="{3D9674B4-1A96-43E7-B11E-6812CF08B28A}" type="presParOf" srcId="{52090428-9A3F-4AE6-B8A7-A8A2392BDDED}" destId="{4147853C-3231-415C-A134-D2932D974AAC}" srcOrd="1" destOrd="0" presId="urn:microsoft.com/office/officeart/2005/8/layout/hList1"/>
    <dgm:cxn modelId="{75DE6C6B-25E7-4DAF-8FE9-D77BA56277A7}" type="presParOf" srcId="{98E95650-3370-4B3C-9DAD-395C27786D2C}" destId="{50CD2A72-D2A9-4B96-B39C-505C28D4E8C2}" srcOrd="1" destOrd="0" presId="urn:microsoft.com/office/officeart/2005/8/layout/hList1"/>
    <dgm:cxn modelId="{33DF5749-5909-49E4-9EB4-71AD835ACAF2}" type="presParOf" srcId="{98E95650-3370-4B3C-9DAD-395C27786D2C}" destId="{AB278C79-5B58-47B9-A7C6-E12F3EC12BA2}" srcOrd="2" destOrd="0" presId="urn:microsoft.com/office/officeart/2005/8/layout/hList1"/>
    <dgm:cxn modelId="{2824815C-DC6C-4184-90BC-DC67DEF1E477}" type="presParOf" srcId="{AB278C79-5B58-47B9-A7C6-E12F3EC12BA2}" destId="{F8B7EE54-EE0A-4078-8CD3-C5B1AC35C4DE}" srcOrd="0" destOrd="0" presId="urn:microsoft.com/office/officeart/2005/8/layout/hList1"/>
    <dgm:cxn modelId="{4726B40B-8CF2-4979-BFFB-721753CFD820}" type="presParOf" srcId="{AB278C79-5B58-47B9-A7C6-E12F3EC12BA2}" destId="{D761BEFB-E842-450F-9927-C4F212E8B940}" srcOrd="1" destOrd="0" presId="urn:microsoft.com/office/officeart/2005/8/layout/hList1"/>
    <dgm:cxn modelId="{BD6ADCE4-D8CE-4544-9E15-12747CCEAC4D}" type="presParOf" srcId="{98E95650-3370-4B3C-9DAD-395C27786D2C}" destId="{77887819-6ED0-493F-AFEA-6809AA41A008}" srcOrd="3" destOrd="0" presId="urn:microsoft.com/office/officeart/2005/8/layout/hList1"/>
    <dgm:cxn modelId="{E8094617-EDFF-47DF-BD42-BA4F1C265088}" type="presParOf" srcId="{98E95650-3370-4B3C-9DAD-395C27786D2C}" destId="{891D2276-06DB-4CB3-BD53-60C05EE5BEAA}" srcOrd="4" destOrd="0" presId="urn:microsoft.com/office/officeart/2005/8/layout/hList1"/>
    <dgm:cxn modelId="{86B24DFD-C7BC-4BE0-BBAD-2998871B67D0}" type="presParOf" srcId="{891D2276-06DB-4CB3-BD53-60C05EE5BEAA}" destId="{63A64B22-80F7-4FEB-9233-B50C6D282A21}" srcOrd="0" destOrd="0" presId="urn:microsoft.com/office/officeart/2005/8/layout/hList1"/>
    <dgm:cxn modelId="{09C613B0-AA3E-450F-9DE6-4450B3F2092E}" type="presParOf" srcId="{891D2276-06DB-4CB3-BD53-60C05EE5BEAA}" destId="{A3CF14FE-83AA-4824-8883-47393A095E24}" srcOrd="1" destOrd="0" presId="urn:microsoft.com/office/officeart/2005/8/layout/hList1"/>
    <dgm:cxn modelId="{1A8FF09A-182F-40DF-905E-5DF044B151A1}" type="presParOf" srcId="{98E95650-3370-4B3C-9DAD-395C27786D2C}" destId="{7ED5D3A6-D485-4FAD-A708-83D7A6583E38}" srcOrd="5" destOrd="0" presId="urn:microsoft.com/office/officeart/2005/8/layout/hList1"/>
    <dgm:cxn modelId="{6164CA02-1E71-4439-ABCA-835460A350B5}" type="presParOf" srcId="{98E95650-3370-4B3C-9DAD-395C27786D2C}" destId="{0D063480-4815-48A3-B8EE-2EBF0E00A5A4}" srcOrd="6" destOrd="0" presId="urn:microsoft.com/office/officeart/2005/8/layout/hList1"/>
    <dgm:cxn modelId="{DD74140F-137D-41C5-8AC0-98F46F5CDE5F}" type="presParOf" srcId="{0D063480-4815-48A3-B8EE-2EBF0E00A5A4}" destId="{B10FDC24-0EC6-4B7B-AC6B-189FDAC28EFE}" srcOrd="0" destOrd="0" presId="urn:microsoft.com/office/officeart/2005/8/layout/hList1"/>
    <dgm:cxn modelId="{A203969C-143B-4ECB-9344-5B4C908EE9B2}" type="presParOf" srcId="{0D063480-4815-48A3-B8EE-2EBF0E00A5A4}" destId="{E1A8B881-0A9D-4570-8690-D0B3011E7D33}" srcOrd="1" destOrd="0" presId="urn:microsoft.com/office/officeart/2005/8/layout/hList1"/>
    <dgm:cxn modelId="{F5AAB44B-9DBD-4CC9-86CB-325F60135D9C}" type="presParOf" srcId="{98E95650-3370-4B3C-9DAD-395C27786D2C}" destId="{E86EB84D-FCFA-411E-8284-81B4B6941E5E}" srcOrd="7" destOrd="0" presId="urn:microsoft.com/office/officeart/2005/8/layout/hList1"/>
    <dgm:cxn modelId="{15DAC482-33C3-477C-9328-7CD778E6367F}" type="presParOf" srcId="{98E95650-3370-4B3C-9DAD-395C27786D2C}" destId="{708631D1-9820-4C72-BF0A-DA2A09630269}" srcOrd="8" destOrd="0" presId="urn:microsoft.com/office/officeart/2005/8/layout/hList1"/>
    <dgm:cxn modelId="{FB359398-578E-4114-A51D-46B318DD8064}" type="presParOf" srcId="{708631D1-9820-4C72-BF0A-DA2A09630269}" destId="{25D31986-CB27-4241-81B6-541D3850537B}" srcOrd="0" destOrd="0" presId="urn:microsoft.com/office/officeart/2005/8/layout/hList1"/>
    <dgm:cxn modelId="{4BA3D71A-A327-4DB0-9CA0-2167F2812951}" type="presParOf" srcId="{708631D1-9820-4C72-BF0A-DA2A09630269}" destId="{545903CD-3A23-4535-9320-E203D45E52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0438F18-5659-4FA7-A40B-C2D3C6E4668D}"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uk-UA"/>
        </a:p>
      </dgm:t>
    </dgm:pt>
    <dgm:pt modelId="{15E99AFA-EE2A-4E42-ACDE-A9C658BD579F}">
      <dgm:prSet phldrT="[Текст]" custT="1"/>
      <dgm:spPr>
        <a:solidFill>
          <a:srgbClr val="002060"/>
        </a:solidFill>
        <a:ln w="19050">
          <a:solidFill>
            <a:srgbClr val="002060"/>
          </a:solidFill>
        </a:ln>
      </dgm:spPr>
      <dgm:t>
        <a:bodyPr/>
        <a:lstStyle/>
        <a:p>
          <a:r>
            <a:rPr lang="ru-RU" sz="1400" b="1" dirty="0" smtClean="0">
              <a:solidFill>
                <a:schemeClr val="bg1"/>
              </a:solidFill>
              <a:latin typeface="Roboto Condensed Light" panose="02000000000000000000" pitchFamily="2" charset="0"/>
              <a:ea typeface="Roboto Condensed Light" panose="02000000000000000000" pitchFamily="2" charset="0"/>
            </a:rPr>
            <a:t>У справах про </a:t>
          </a:r>
          <a:r>
            <a:rPr lang="ru-RU" sz="1400" b="1" dirty="0" err="1" smtClean="0">
              <a:solidFill>
                <a:schemeClr val="bg1"/>
              </a:solidFill>
              <a:latin typeface="Roboto Condensed Light" panose="02000000000000000000" pitchFamily="2" charset="0"/>
              <a:ea typeface="Roboto Condensed Light" panose="02000000000000000000" pitchFamily="2" charset="0"/>
            </a:rPr>
            <a:t>банкрутство</a:t>
          </a:r>
          <a:r>
            <a:rPr lang="ru-RU" sz="1400" b="1" dirty="0" smtClean="0">
              <a:solidFill>
                <a:schemeClr val="bg1"/>
              </a:solidFill>
              <a:latin typeface="Roboto Condensed Light" panose="02000000000000000000" pitchFamily="2" charset="0"/>
              <a:ea typeface="Roboto Condensed Light" panose="02000000000000000000" pitchFamily="2" charset="0"/>
            </a:rPr>
            <a:t> </a:t>
          </a:r>
          <a:r>
            <a:rPr lang="ru-RU" sz="1400" b="1" dirty="0" err="1" smtClean="0">
              <a:solidFill>
                <a:schemeClr val="bg1"/>
              </a:solidFill>
              <a:latin typeface="Roboto Condensed Light" panose="02000000000000000000" pitchFamily="2" charset="0"/>
              <a:ea typeface="Roboto Condensed Light" panose="02000000000000000000" pitchFamily="2" charset="0"/>
            </a:rPr>
            <a:t>державних</a:t>
          </a:r>
          <a:r>
            <a:rPr lang="ru-RU" sz="1400" b="1" dirty="0" smtClean="0">
              <a:solidFill>
                <a:schemeClr val="bg1"/>
              </a:solidFill>
              <a:latin typeface="Roboto Condensed Light" panose="02000000000000000000" pitchFamily="2" charset="0"/>
              <a:ea typeface="Roboto Condensed Light" panose="02000000000000000000" pitchFamily="2" charset="0"/>
            </a:rPr>
            <a:t> </a:t>
          </a:r>
          <a:r>
            <a:rPr lang="ru-RU" sz="1400" b="1" dirty="0" err="1" smtClean="0">
              <a:solidFill>
                <a:schemeClr val="bg1"/>
              </a:solidFill>
              <a:latin typeface="Roboto Condensed Light" panose="02000000000000000000" pitchFamily="2" charset="0"/>
              <a:ea typeface="Roboto Condensed Light" panose="02000000000000000000" pitchFamily="2" charset="0"/>
            </a:rPr>
            <a:t>підприємств</a:t>
          </a:r>
          <a:r>
            <a:rPr lang="ru-RU" sz="1400" dirty="0" smtClean="0">
              <a:solidFill>
                <a:schemeClr val="bg1"/>
              </a:solidFill>
              <a:latin typeface="Roboto Condensed Light" panose="02000000000000000000" pitchFamily="2" charset="0"/>
              <a:ea typeface="Roboto Condensed Light" panose="02000000000000000000" pitchFamily="2" charset="0"/>
            </a:rPr>
            <a:t>, у тому </a:t>
          </a:r>
          <a:r>
            <a:rPr lang="ru-RU" sz="1400" dirty="0" err="1" smtClean="0">
              <a:solidFill>
                <a:schemeClr val="bg1"/>
              </a:solidFill>
              <a:latin typeface="Roboto Condensed Light" panose="02000000000000000000" pitchFamily="2" charset="0"/>
              <a:ea typeface="Roboto Condensed Light" panose="02000000000000000000" pitchFamily="2" charset="0"/>
            </a:rPr>
            <a:t>числі</a:t>
          </a:r>
          <a:r>
            <a:rPr lang="ru-RU" sz="1400" dirty="0" smtClean="0">
              <a:solidFill>
                <a:schemeClr val="bg1"/>
              </a:solidFill>
              <a:latin typeface="Roboto Condensed Light" panose="02000000000000000000" pitchFamily="2" charset="0"/>
              <a:ea typeface="Roboto Condensed Light" panose="02000000000000000000" pitchFamily="2" charset="0"/>
            </a:rPr>
            <a:t> </a:t>
          </a:r>
          <a:r>
            <a:rPr lang="ru-RU" sz="1400" dirty="0" err="1" smtClean="0">
              <a:solidFill>
                <a:schemeClr val="bg1"/>
              </a:solidFill>
              <a:latin typeface="Roboto Condensed Light" panose="02000000000000000000" pitchFamily="2" charset="0"/>
              <a:ea typeface="Roboto Condensed Light" panose="02000000000000000000" pitchFamily="2" charset="0"/>
            </a:rPr>
            <a:t>казенних</a:t>
          </a:r>
          <a:r>
            <a:rPr lang="ru-RU" sz="1400" dirty="0" smtClean="0">
              <a:solidFill>
                <a:schemeClr val="bg1"/>
              </a:solidFill>
              <a:latin typeface="Roboto Condensed Light" panose="02000000000000000000" pitchFamily="2" charset="0"/>
              <a:ea typeface="Roboto Condensed Light" panose="02000000000000000000" pitchFamily="2" charset="0"/>
            </a:rPr>
            <a:t> </a:t>
          </a:r>
          <a:r>
            <a:rPr lang="ru-RU" sz="1400" dirty="0" err="1" smtClean="0">
              <a:solidFill>
                <a:schemeClr val="bg1"/>
              </a:solidFill>
              <a:latin typeface="Roboto Condensed Light" panose="02000000000000000000" pitchFamily="2" charset="0"/>
              <a:ea typeface="Roboto Condensed Light" panose="02000000000000000000" pitchFamily="2" charset="0"/>
            </a:rPr>
            <a:t>підприємств</a:t>
          </a:r>
          <a:r>
            <a:rPr lang="ru-RU" sz="1400" dirty="0" smtClean="0">
              <a:solidFill>
                <a:schemeClr val="bg1"/>
              </a:solidFill>
              <a:latin typeface="Roboto Condensed Light" panose="02000000000000000000" pitchFamily="2" charset="0"/>
              <a:ea typeface="Roboto Condensed Light" panose="02000000000000000000" pitchFamily="2" charset="0"/>
            </a:rPr>
            <a:t>, </a:t>
          </a:r>
          <a:r>
            <a:rPr lang="ru-RU" sz="1400" b="1" dirty="0" err="1" smtClean="0">
              <a:solidFill>
                <a:schemeClr val="bg1"/>
              </a:solidFill>
              <a:latin typeface="Roboto Condensed Light" panose="02000000000000000000" pitchFamily="2" charset="0"/>
              <a:ea typeface="Roboto Condensed Light" panose="02000000000000000000" pitchFamily="2" charset="0"/>
            </a:rPr>
            <a:t>або</a:t>
          </a:r>
          <a:r>
            <a:rPr lang="ru-RU" sz="1400" b="1" dirty="0" smtClean="0">
              <a:solidFill>
                <a:schemeClr val="bg1"/>
              </a:solidFill>
              <a:latin typeface="Roboto Condensed Light" panose="02000000000000000000" pitchFamily="2" charset="0"/>
              <a:ea typeface="Roboto Condensed Light" panose="02000000000000000000" pitchFamily="2" charset="0"/>
            </a:rPr>
            <a:t> </a:t>
          </a:r>
          <a:r>
            <a:rPr lang="ru-RU" sz="1400" b="1" dirty="0" err="1" smtClean="0">
              <a:solidFill>
                <a:schemeClr val="bg1"/>
              </a:solidFill>
              <a:latin typeface="Roboto Condensed Light" panose="02000000000000000000" pitchFamily="2" charset="0"/>
              <a:ea typeface="Roboto Condensed Light" panose="02000000000000000000" pitchFamily="2" charset="0"/>
            </a:rPr>
            <a:t>акціонерних</a:t>
          </a:r>
          <a:r>
            <a:rPr lang="ru-RU" sz="1400" b="1" dirty="0" smtClean="0">
              <a:solidFill>
                <a:schemeClr val="bg1"/>
              </a:solidFill>
              <a:latin typeface="Roboto Condensed Light" panose="02000000000000000000" pitchFamily="2" charset="0"/>
              <a:ea typeface="Roboto Condensed Light" panose="02000000000000000000" pitchFamily="2" charset="0"/>
            </a:rPr>
            <a:t> </a:t>
          </a:r>
          <a:r>
            <a:rPr lang="ru-RU" sz="1400" b="1" dirty="0" err="1" smtClean="0">
              <a:solidFill>
                <a:schemeClr val="bg1"/>
              </a:solidFill>
              <a:latin typeface="Roboto Condensed Light" panose="02000000000000000000" pitchFamily="2" charset="0"/>
              <a:ea typeface="Roboto Condensed Light" panose="02000000000000000000" pitchFamily="2" charset="0"/>
            </a:rPr>
            <a:t>товариств</a:t>
          </a:r>
          <a:r>
            <a:rPr lang="ru-RU" sz="1400" b="1" dirty="0" smtClean="0">
              <a:solidFill>
                <a:schemeClr val="bg1"/>
              </a:solidFill>
              <a:latin typeface="Roboto Condensed Light" panose="02000000000000000000" pitchFamily="2" charset="0"/>
              <a:ea typeface="Roboto Condensed Light" panose="02000000000000000000" pitchFamily="2" charset="0"/>
            </a:rPr>
            <a:t>, у статутному </a:t>
          </a:r>
          <a:r>
            <a:rPr lang="ru-RU" sz="1400" b="1" dirty="0" err="1" smtClean="0">
              <a:solidFill>
                <a:schemeClr val="bg1"/>
              </a:solidFill>
              <a:latin typeface="Roboto Condensed Light" panose="02000000000000000000" pitchFamily="2" charset="0"/>
              <a:ea typeface="Roboto Condensed Light" panose="02000000000000000000" pitchFamily="2" charset="0"/>
            </a:rPr>
            <a:t>капіталі</a:t>
          </a:r>
          <a:r>
            <a:rPr lang="ru-RU" sz="1400" b="1" dirty="0" smtClean="0">
              <a:solidFill>
                <a:schemeClr val="bg1"/>
              </a:solidFill>
              <a:latin typeface="Roboto Condensed Light" panose="02000000000000000000" pitchFamily="2" charset="0"/>
              <a:ea typeface="Roboto Condensed Light" panose="02000000000000000000" pitchFamily="2" charset="0"/>
            </a:rPr>
            <a:t> </a:t>
          </a:r>
          <a:r>
            <a:rPr lang="ru-RU" sz="1400" b="1" dirty="0" err="1" smtClean="0">
              <a:solidFill>
                <a:schemeClr val="bg1"/>
              </a:solidFill>
              <a:latin typeface="Roboto Condensed Light" panose="02000000000000000000" pitchFamily="2" charset="0"/>
              <a:ea typeface="Roboto Condensed Light" panose="02000000000000000000" pitchFamily="2" charset="0"/>
            </a:rPr>
            <a:t>яких</a:t>
          </a:r>
          <a:r>
            <a:rPr lang="ru-RU" sz="1400" b="1" dirty="0" smtClean="0">
              <a:solidFill>
                <a:schemeClr val="bg1"/>
              </a:solidFill>
              <a:latin typeface="Roboto Condensed Light" panose="02000000000000000000" pitchFamily="2" charset="0"/>
              <a:ea typeface="Roboto Condensed Light" panose="02000000000000000000" pitchFamily="2" charset="0"/>
            </a:rPr>
            <a:t> </a:t>
          </a:r>
          <a:r>
            <a:rPr lang="ru-RU" sz="1400" b="1" dirty="0" err="1" smtClean="0">
              <a:solidFill>
                <a:schemeClr val="bg1"/>
              </a:solidFill>
              <a:latin typeface="Roboto Condensed Light" panose="02000000000000000000" pitchFamily="2" charset="0"/>
              <a:ea typeface="Roboto Condensed Light" panose="02000000000000000000" pitchFamily="2" charset="0"/>
            </a:rPr>
            <a:t>частка</a:t>
          </a:r>
          <a:r>
            <a:rPr lang="ru-RU" sz="1400" b="1" dirty="0" smtClean="0">
              <a:solidFill>
                <a:schemeClr val="bg1"/>
              </a:solidFill>
              <a:latin typeface="Roboto Condensed Light" panose="02000000000000000000" pitchFamily="2" charset="0"/>
              <a:ea typeface="Roboto Condensed Light" panose="02000000000000000000" pitchFamily="2" charset="0"/>
            </a:rPr>
            <a:t> </a:t>
          </a:r>
          <a:r>
            <a:rPr lang="ru-RU" sz="1400" b="1" dirty="0" err="1" smtClean="0">
              <a:solidFill>
                <a:schemeClr val="bg1"/>
              </a:solidFill>
              <a:latin typeface="Roboto Condensed Light" panose="02000000000000000000" pitchFamily="2" charset="0"/>
              <a:ea typeface="Roboto Condensed Light" panose="02000000000000000000" pitchFamily="2" charset="0"/>
            </a:rPr>
            <a:t>державної</a:t>
          </a:r>
          <a:r>
            <a:rPr lang="ru-RU" sz="1400" b="1" dirty="0" smtClean="0">
              <a:solidFill>
                <a:schemeClr val="bg1"/>
              </a:solidFill>
              <a:latin typeface="Roboto Condensed Light" panose="02000000000000000000" pitchFamily="2" charset="0"/>
              <a:ea typeface="Roboto Condensed Light" panose="02000000000000000000" pitchFamily="2" charset="0"/>
            </a:rPr>
            <a:t> </a:t>
          </a:r>
          <a:r>
            <a:rPr lang="ru-RU" sz="1400" b="1" dirty="0" err="1" smtClean="0">
              <a:solidFill>
                <a:schemeClr val="bg1"/>
              </a:solidFill>
              <a:latin typeface="Roboto Condensed Light" panose="02000000000000000000" pitchFamily="2" charset="0"/>
              <a:ea typeface="Roboto Condensed Light" panose="02000000000000000000" pitchFamily="2" charset="0"/>
            </a:rPr>
            <a:t>власності</a:t>
          </a:r>
          <a:r>
            <a:rPr lang="ru-RU" sz="1400" b="1" dirty="0" smtClean="0">
              <a:solidFill>
                <a:schemeClr val="bg1"/>
              </a:solidFill>
              <a:latin typeface="Roboto Condensed Light" panose="02000000000000000000" pitchFamily="2" charset="0"/>
              <a:ea typeface="Roboto Condensed Light" panose="02000000000000000000" pitchFamily="2" charset="0"/>
            </a:rPr>
            <a:t> </a:t>
          </a:r>
          <a:r>
            <a:rPr lang="ru-RU" sz="1400" b="1" dirty="0" err="1" smtClean="0">
              <a:solidFill>
                <a:schemeClr val="bg1"/>
              </a:solidFill>
              <a:latin typeface="Roboto Condensed Light" panose="02000000000000000000" pitchFamily="2" charset="0"/>
              <a:ea typeface="Roboto Condensed Light" panose="02000000000000000000" pitchFamily="2" charset="0"/>
            </a:rPr>
            <a:t>перевищує</a:t>
          </a:r>
          <a:r>
            <a:rPr lang="ru-RU" sz="1400" b="1" dirty="0" smtClean="0">
              <a:solidFill>
                <a:schemeClr val="bg1"/>
              </a:solidFill>
              <a:latin typeface="Roboto Condensed Light" panose="02000000000000000000" pitchFamily="2" charset="0"/>
              <a:ea typeface="Roboto Condensed Light" panose="02000000000000000000" pitchFamily="2" charset="0"/>
            </a:rPr>
            <a:t> 50 </a:t>
          </a:r>
          <a:r>
            <a:rPr lang="ru-RU" sz="1400" b="1" dirty="0" err="1" smtClean="0">
              <a:solidFill>
                <a:schemeClr val="bg1"/>
              </a:solidFill>
              <a:latin typeface="Roboto Condensed Light" panose="02000000000000000000" pitchFamily="2" charset="0"/>
              <a:ea typeface="Roboto Condensed Light" panose="02000000000000000000" pitchFamily="2" charset="0"/>
            </a:rPr>
            <a:t>відсотків</a:t>
          </a:r>
          <a:r>
            <a:rPr lang="ru-RU" sz="1400" dirty="0" smtClean="0">
              <a:solidFill>
                <a:schemeClr val="bg1"/>
              </a:solidFill>
              <a:latin typeface="Roboto Condensed Light" panose="02000000000000000000" pitchFamily="2" charset="0"/>
              <a:ea typeface="Roboto Condensed Light" panose="02000000000000000000" pitchFamily="2" charset="0"/>
            </a:rPr>
            <a:t>,</a:t>
          </a:r>
          <a:endParaRPr lang="uk-UA" sz="1400" dirty="0" smtClean="0">
            <a:solidFill>
              <a:schemeClr val="bg1"/>
            </a:solidFill>
            <a:latin typeface="Roboto Condensed Light" panose="02000000000000000000" pitchFamily="2" charset="0"/>
            <a:ea typeface="Roboto Condensed Light" panose="02000000000000000000" pitchFamily="2" charset="0"/>
          </a:endParaRPr>
        </a:p>
      </dgm:t>
    </dgm:pt>
    <dgm:pt modelId="{CCC51C04-C9A3-41FD-992A-9B6E5BB09E30}" type="parTrans" cxnId="{8B13F03C-07FB-4695-94F4-D676F7F85B35}">
      <dgm:prSet/>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E02FE34C-0C39-44BF-94E4-1C2DC8C85E9A}" type="sibTrans" cxnId="{8B13F03C-07FB-4695-94F4-D676F7F85B35}">
      <dgm:prSet/>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ED7B095B-2365-4B66-AAA6-AAAA83B42D38}">
      <dgm:prSet phldrT="[Текст]" custT="1"/>
      <dgm:spPr>
        <a:ln w="19050">
          <a:solidFill>
            <a:srgbClr val="002060"/>
          </a:solidFill>
        </a:ln>
      </dgm:spPr>
      <dgm:t>
        <a:bodyPr/>
        <a:lstStyle/>
        <a:p>
          <a:r>
            <a:rPr lang="ru-RU" sz="1400" b="1" dirty="0" smtClean="0">
              <a:solidFill>
                <a:srgbClr val="002060"/>
              </a:solidFill>
              <a:latin typeface="Roboto Condensed Light" panose="02000000000000000000" pitchFamily="2" charset="0"/>
              <a:ea typeface="Roboto Condensed Light" panose="02000000000000000000" pitchFamily="2" charset="0"/>
            </a:rPr>
            <a:t>не </a:t>
          </a:r>
          <a:r>
            <a:rPr lang="ru-RU" sz="1400" b="1" dirty="0" err="1" smtClean="0">
              <a:solidFill>
                <a:srgbClr val="002060"/>
              </a:solidFill>
              <a:latin typeface="Roboto Condensed Light" panose="02000000000000000000" pitchFamily="2" charset="0"/>
              <a:ea typeface="Roboto Condensed Light" panose="02000000000000000000" pitchFamily="2" charset="0"/>
            </a:rPr>
            <a:t>застосовується</a:t>
          </a:r>
          <a:endParaRPr lang="ru-RU" sz="1400" b="1" dirty="0" smtClean="0">
            <a:solidFill>
              <a:srgbClr val="002060"/>
            </a:solidFill>
            <a:latin typeface="Roboto Condensed Light" panose="02000000000000000000" pitchFamily="2" charset="0"/>
            <a:ea typeface="Roboto Condensed Light" panose="02000000000000000000" pitchFamily="2" charset="0"/>
          </a:endParaRPr>
        </a:p>
        <a:p>
          <a:r>
            <a:rPr lang="ru-RU" sz="1400" b="1" dirty="0" err="1" smtClean="0">
              <a:solidFill>
                <a:srgbClr val="002060"/>
              </a:solidFill>
              <a:latin typeface="Roboto Condensed Light" panose="02000000000000000000" pitchFamily="2" charset="0"/>
              <a:ea typeface="Roboto Condensed Light" panose="02000000000000000000" pitchFamily="2" charset="0"/>
            </a:rPr>
            <a:t>судова</a:t>
          </a:r>
          <a:r>
            <a:rPr lang="ru-RU" sz="1400" b="1" dirty="0" smtClean="0">
              <a:solidFill>
                <a:srgbClr val="002060"/>
              </a:solidFill>
              <a:latin typeface="Roboto Condensed Light" panose="02000000000000000000" pitchFamily="2" charset="0"/>
              <a:ea typeface="Roboto Condensed Light" panose="02000000000000000000" pitchFamily="2" charset="0"/>
            </a:rPr>
            <a:t> процедура </a:t>
          </a:r>
          <a:r>
            <a:rPr lang="ru-RU" sz="1400" b="1" dirty="0" err="1" smtClean="0">
              <a:solidFill>
                <a:srgbClr val="002060"/>
              </a:solidFill>
              <a:latin typeface="Roboto Condensed Light" panose="02000000000000000000" pitchFamily="2" charset="0"/>
              <a:ea typeface="Roboto Condensed Light" panose="02000000000000000000" pitchFamily="2" charset="0"/>
            </a:rPr>
            <a:t>санації</a:t>
          </a:r>
          <a:endParaRPr lang="uk-UA" sz="1400" b="1" dirty="0" smtClean="0">
            <a:solidFill>
              <a:srgbClr val="002060"/>
            </a:solidFill>
            <a:latin typeface="Roboto Condensed Light" panose="02000000000000000000" pitchFamily="2" charset="0"/>
            <a:ea typeface="Roboto Condensed Light" panose="02000000000000000000" pitchFamily="2" charset="0"/>
          </a:endParaRPr>
        </a:p>
        <a:p>
          <a:endParaRPr lang="uk-UA" sz="1400" dirty="0">
            <a:solidFill>
              <a:srgbClr val="002060"/>
            </a:solidFill>
            <a:latin typeface="Roboto Condensed Light" panose="02000000000000000000" pitchFamily="2" charset="0"/>
            <a:ea typeface="Roboto Condensed Light" panose="02000000000000000000" pitchFamily="2" charset="0"/>
          </a:endParaRPr>
        </a:p>
      </dgm:t>
    </dgm:pt>
    <dgm:pt modelId="{126DC4EC-B14B-444C-AC1C-04BA2C6BA56D}" type="parTrans" cxnId="{3CCA10C0-203C-466A-8F20-2BF3DE35A8B6}">
      <dgm:prSet custT="1"/>
      <dgm:spPr>
        <a:ln w="19050">
          <a:solidFill>
            <a:srgbClr val="002060"/>
          </a:solidFill>
        </a:ln>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40281120-5564-46DD-A1AE-11AC5C73217B}" type="sibTrans" cxnId="{3CCA10C0-203C-466A-8F20-2BF3DE35A8B6}">
      <dgm:prSet/>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9BF28A7B-A58A-4E85-80C8-4CC4AE6A481B}">
      <dgm:prSet phldrT="[Текст]" custT="1"/>
      <dgm:spPr>
        <a:ln w="19050">
          <a:solidFill>
            <a:srgbClr val="002060"/>
          </a:solidFill>
        </a:ln>
      </dgm:spPr>
      <dgm:t>
        <a:bodyPr/>
        <a:lstStyle/>
        <a:p>
          <a:r>
            <a:rPr lang="uk-UA" sz="1400" i="1" dirty="0" smtClean="0">
              <a:solidFill>
                <a:srgbClr val="002060"/>
              </a:solidFill>
              <a:latin typeface="Roboto Condensed Light" panose="02000000000000000000" pitchFamily="2" charset="0"/>
              <a:ea typeface="Roboto Condensed Light" panose="02000000000000000000" pitchFamily="2" charset="0"/>
            </a:rPr>
            <a:t>крім тих, що задіяні у виконанні державного оборонного замовлення, виробництві, розробленні, модернізації, ремонті, обслуговуванні озброєння та військової техніки</a:t>
          </a:r>
        </a:p>
        <a:p>
          <a:endParaRPr lang="uk-UA" sz="1400" dirty="0">
            <a:solidFill>
              <a:srgbClr val="002060"/>
            </a:solidFill>
            <a:latin typeface="Roboto Condensed Light" panose="02000000000000000000" pitchFamily="2" charset="0"/>
            <a:ea typeface="Roboto Condensed Light" panose="02000000000000000000" pitchFamily="2" charset="0"/>
          </a:endParaRPr>
        </a:p>
      </dgm:t>
    </dgm:pt>
    <dgm:pt modelId="{8D01E8D5-499C-402B-BB8A-E0F84393FECF}" type="parTrans" cxnId="{397A4AFF-A9ED-44A7-A995-BFCC299035FE}">
      <dgm:prSet custT="1"/>
      <dgm:spPr>
        <a:ln w="19050">
          <a:solidFill>
            <a:srgbClr val="002060"/>
          </a:solidFill>
        </a:ln>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26BED7AD-D146-4EF2-80D1-3C4B9F57816F}" type="sibTrans" cxnId="{397A4AFF-A9ED-44A7-A995-BFCC299035FE}">
      <dgm:prSet/>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A133F28A-0D1C-44AA-A3D3-FF6A69E5E1F7}">
      <dgm:prSet phldrT="[Текст]" custT="1"/>
      <dgm:spPr>
        <a:ln w="19050">
          <a:solidFill>
            <a:srgbClr val="002060"/>
          </a:solidFill>
        </a:ln>
      </dgm:spPr>
      <dgm:t>
        <a:bodyPr/>
        <a:lstStyle/>
        <a:p>
          <a:r>
            <a:rPr lang="ru-RU" sz="1400" b="1" dirty="0" smtClean="0">
              <a:solidFill>
                <a:srgbClr val="002060"/>
              </a:solidFill>
              <a:latin typeface="Roboto Condensed Light" panose="02000000000000000000" pitchFamily="2" charset="0"/>
              <a:ea typeface="Roboto Condensed Light" panose="02000000000000000000" pitchFamily="2" charset="0"/>
            </a:rPr>
            <a:t>не </a:t>
          </a:r>
          <a:r>
            <a:rPr lang="ru-RU" sz="1400" b="1" dirty="0" err="1" smtClean="0">
              <a:solidFill>
                <a:srgbClr val="002060"/>
              </a:solidFill>
              <a:latin typeface="Roboto Condensed Light" panose="02000000000000000000" pitchFamily="2" charset="0"/>
              <a:ea typeface="Roboto Condensed Light" panose="02000000000000000000" pitchFamily="2" charset="0"/>
            </a:rPr>
            <a:t>застосовується</a:t>
          </a:r>
          <a:r>
            <a:rPr lang="ru-RU" sz="1400" b="1" dirty="0" smtClean="0">
              <a:solidFill>
                <a:srgbClr val="002060"/>
              </a:solidFill>
              <a:latin typeface="Roboto Condensed Light" panose="02000000000000000000" pitchFamily="2" charset="0"/>
              <a:ea typeface="Roboto Condensed Light" panose="02000000000000000000" pitchFamily="2" charset="0"/>
            </a:rPr>
            <a:t> </a:t>
          </a:r>
        </a:p>
        <a:p>
          <a:r>
            <a:rPr lang="uk-UA" sz="1400" b="1" dirty="0" smtClean="0">
              <a:solidFill>
                <a:srgbClr val="002060"/>
              </a:solidFill>
              <a:latin typeface="Roboto Condensed Light" panose="02000000000000000000" pitchFamily="2" charset="0"/>
              <a:ea typeface="Roboto Condensed Light" panose="02000000000000000000" pitchFamily="2" charset="0"/>
            </a:rPr>
            <a:t>судова процедура ліквідації</a:t>
          </a:r>
        </a:p>
        <a:p>
          <a:endParaRPr lang="uk-UA" sz="1400" dirty="0">
            <a:solidFill>
              <a:srgbClr val="002060"/>
            </a:solidFill>
            <a:latin typeface="Roboto Condensed Light" panose="02000000000000000000" pitchFamily="2" charset="0"/>
            <a:ea typeface="Roboto Condensed Light" panose="02000000000000000000" pitchFamily="2" charset="0"/>
          </a:endParaRPr>
        </a:p>
      </dgm:t>
    </dgm:pt>
    <dgm:pt modelId="{3313ECE1-F5D5-4E46-9CA0-B2AD2ABA8FE2}" type="parTrans" cxnId="{294C36DA-1B9C-4AA1-8854-190B8682E35A}">
      <dgm:prSet custT="1"/>
      <dgm:spPr>
        <a:ln w="19050">
          <a:solidFill>
            <a:srgbClr val="002060"/>
          </a:solidFill>
        </a:ln>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806945BF-B237-4439-A984-906A7C71A7A9}" type="sibTrans" cxnId="{294C36DA-1B9C-4AA1-8854-190B8682E35A}">
      <dgm:prSet/>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59477EDD-8B49-40CA-BFF2-0D4F77CA7793}">
      <dgm:prSet phldrT="[Текст]" custT="1"/>
      <dgm:spPr>
        <a:ln w="19050">
          <a:solidFill>
            <a:srgbClr val="002060"/>
          </a:solidFill>
        </a:ln>
      </dgm:spPr>
      <dgm:t>
        <a:bodyPr/>
        <a:lstStyle/>
        <a:p>
          <a:r>
            <a:rPr lang="ru-RU" sz="1400" i="1" dirty="0" err="1" smtClean="0">
              <a:solidFill>
                <a:srgbClr val="002060"/>
              </a:solidFill>
              <a:latin typeface="Roboto Condensed Light" panose="02000000000000000000" pitchFamily="2" charset="0"/>
              <a:ea typeface="Roboto Condensed Light" panose="02000000000000000000" pitchFamily="2" charset="0"/>
            </a:rPr>
            <a:t>крім</a:t>
          </a:r>
          <a:r>
            <a:rPr lang="ru-RU" sz="1400" i="1" dirty="0" smtClean="0">
              <a:solidFill>
                <a:srgbClr val="002060"/>
              </a:solidFill>
              <a:latin typeface="Roboto Condensed Light" panose="02000000000000000000" pitchFamily="2" charset="0"/>
              <a:ea typeface="Roboto Condensed Light" panose="02000000000000000000" pitchFamily="2" charset="0"/>
            </a:rPr>
            <a:t> тих, </a:t>
          </a:r>
          <a:r>
            <a:rPr lang="ru-RU" sz="1400" i="1" dirty="0" err="1" smtClean="0">
              <a:solidFill>
                <a:srgbClr val="002060"/>
              </a:solidFill>
              <a:latin typeface="Roboto Condensed Light" panose="02000000000000000000" pitchFamily="2" charset="0"/>
              <a:ea typeface="Roboto Condensed Light" panose="02000000000000000000" pitchFamily="2" charset="0"/>
            </a:rPr>
            <a:t>що</a:t>
          </a:r>
          <a:r>
            <a:rPr lang="ru-RU" sz="1400" i="1" dirty="0" smtClean="0">
              <a:solidFill>
                <a:srgbClr val="002060"/>
              </a:solidFill>
              <a:latin typeface="Roboto Condensed Light" panose="02000000000000000000" pitchFamily="2" charset="0"/>
              <a:ea typeface="Roboto Condensed Light" panose="02000000000000000000" pitchFamily="2" charset="0"/>
            </a:rPr>
            <a:t> </a:t>
          </a:r>
          <a:r>
            <a:rPr lang="ru-RU" sz="1400" i="1" dirty="0" err="1" smtClean="0">
              <a:solidFill>
                <a:srgbClr val="002060"/>
              </a:solidFill>
              <a:latin typeface="Roboto Condensed Light" panose="02000000000000000000" pitchFamily="2" charset="0"/>
              <a:ea typeface="Roboto Condensed Light" panose="02000000000000000000" pitchFamily="2" charset="0"/>
            </a:rPr>
            <a:t>ліквідуються</a:t>
          </a:r>
          <a:r>
            <a:rPr lang="ru-RU" sz="1400" i="1" dirty="0" smtClean="0">
              <a:solidFill>
                <a:srgbClr val="002060"/>
              </a:solidFill>
              <a:latin typeface="Roboto Condensed Light" panose="02000000000000000000" pitchFamily="2" charset="0"/>
              <a:ea typeface="Roboto Condensed Light" panose="02000000000000000000" pitchFamily="2" charset="0"/>
            </a:rPr>
            <a:t> за </a:t>
          </a:r>
          <a:r>
            <a:rPr lang="ru-RU" sz="1400" i="1" dirty="0" err="1" smtClean="0">
              <a:solidFill>
                <a:srgbClr val="002060"/>
              </a:solidFill>
              <a:latin typeface="Roboto Condensed Light" panose="02000000000000000000" pitchFamily="2" charset="0"/>
              <a:ea typeface="Roboto Condensed Light" panose="02000000000000000000" pitchFamily="2" charset="0"/>
            </a:rPr>
            <a:t>рішенням</a:t>
          </a:r>
          <a:r>
            <a:rPr lang="ru-RU" sz="1400" i="1" dirty="0" smtClean="0">
              <a:solidFill>
                <a:srgbClr val="002060"/>
              </a:solidFill>
              <a:latin typeface="Roboto Condensed Light" panose="02000000000000000000" pitchFamily="2" charset="0"/>
              <a:ea typeface="Roboto Condensed Light" panose="02000000000000000000" pitchFamily="2" charset="0"/>
            </a:rPr>
            <a:t> </a:t>
          </a:r>
          <a:r>
            <a:rPr lang="ru-RU" sz="1400" i="1" dirty="0" err="1" smtClean="0">
              <a:solidFill>
                <a:srgbClr val="002060"/>
              </a:solidFill>
              <a:latin typeface="Roboto Condensed Light" panose="02000000000000000000" pitchFamily="2" charset="0"/>
              <a:ea typeface="Roboto Condensed Light" panose="02000000000000000000" pitchFamily="2" charset="0"/>
            </a:rPr>
            <a:t>власника</a:t>
          </a:r>
          <a:r>
            <a:rPr lang="ru-RU" sz="1400" i="1" dirty="0" smtClean="0">
              <a:solidFill>
                <a:srgbClr val="002060"/>
              </a:solidFill>
              <a:latin typeface="Roboto Condensed Light" panose="02000000000000000000" pitchFamily="2" charset="0"/>
              <a:ea typeface="Roboto Condensed Light" panose="02000000000000000000" pitchFamily="2" charset="0"/>
            </a:rPr>
            <a:t> </a:t>
          </a:r>
          <a:r>
            <a:rPr lang="ru-RU" sz="1400" i="1" dirty="0" err="1" smtClean="0">
              <a:solidFill>
                <a:srgbClr val="002060"/>
              </a:solidFill>
              <a:latin typeface="Roboto Condensed Light" panose="02000000000000000000" pitchFamily="2" charset="0"/>
              <a:ea typeface="Roboto Condensed Light" panose="02000000000000000000" pitchFamily="2" charset="0"/>
            </a:rPr>
            <a:t>протягом</a:t>
          </a:r>
          <a:r>
            <a:rPr lang="ru-RU" sz="1400" i="1" dirty="0" smtClean="0">
              <a:solidFill>
                <a:srgbClr val="002060"/>
              </a:solidFill>
              <a:latin typeface="Roboto Condensed Light" panose="02000000000000000000" pitchFamily="2" charset="0"/>
              <a:ea typeface="Roboto Condensed Light" panose="02000000000000000000" pitchFamily="2" charset="0"/>
            </a:rPr>
            <a:t> </a:t>
          </a:r>
          <a:r>
            <a:rPr lang="ru-RU" sz="1400" i="1" dirty="0" err="1" smtClean="0">
              <a:solidFill>
                <a:srgbClr val="002060"/>
              </a:solidFill>
              <a:latin typeface="Roboto Condensed Light" panose="02000000000000000000" pitchFamily="2" charset="0"/>
              <a:ea typeface="Roboto Condensed Light" panose="02000000000000000000" pitchFamily="2" charset="0"/>
            </a:rPr>
            <a:t>трьох</a:t>
          </a:r>
          <a:r>
            <a:rPr lang="ru-RU" sz="1400" i="1" dirty="0" smtClean="0">
              <a:solidFill>
                <a:srgbClr val="002060"/>
              </a:solidFill>
              <a:latin typeface="Roboto Condensed Light" panose="02000000000000000000" pitchFamily="2" charset="0"/>
              <a:ea typeface="Roboto Condensed Light" panose="02000000000000000000" pitchFamily="2" charset="0"/>
            </a:rPr>
            <a:t> </a:t>
          </a:r>
          <a:r>
            <a:rPr lang="ru-RU" sz="1400" i="1" dirty="0" err="1" smtClean="0">
              <a:solidFill>
                <a:srgbClr val="002060"/>
              </a:solidFill>
              <a:latin typeface="Roboto Condensed Light" panose="02000000000000000000" pitchFamily="2" charset="0"/>
              <a:ea typeface="Roboto Condensed Light" panose="02000000000000000000" pitchFamily="2" charset="0"/>
            </a:rPr>
            <a:t>років</a:t>
          </a:r>
          <a:r>
            <a:rPr lang="ru-RU" sz="1400" i="1" dirty="0" smtClean="0">
              <a:solidFill>
                <a:srgbClr val="002060"/>
              </a:solidFill>
              <a:latin typeface="Roboto Condensed Light" panose="02000000000000000000" pitchFamily="2" charset="0"/>
              <a:ea typeface="Roboto Condensed Light" panose="02000000000000000000" pitchFamily="2" charset="0"/>
            </a:rPr>
            <a:t> з дня </a:t>
          </a:r>
          <a:r>
            <a:rPr lang="ru-RU" sz="1400" i="1" dirty="0" err="1" smtClean="0">
              <a:solidFill>
                <a:srgbClr val="002060"/>
              </a:solidFill>
              <a:latin typeface="Roboto Condensed Light" panose="02000000000000000000" pitchFamily="2" charset="0"/>
              <a:ea typeface="Roboto Condensed Light" panose="02000000000000000000" pitchFamily="2" charset="0"/>
            </a:rPr>
            <a:t>набрання</a:t>
          </a:r>
          <a:r>
            <a:rPr lang="ru-RU" sz="1400" i="1" dirty="0" smtClean="0">
              <a:solidFill>
                <a:srgbClr val="002060"/>
              </a:solidFill>
              <a:latin typeface="Roboto Condensed Light" panose="02000000000000000000" pitchFamily="2" charset="0"/>
              <a:ea typeface="Roboto Condensed Light" panose="02000000000000000000" pitchFamily="2" charset="0"/>
            </a:rPr>
            <a:t> </a:t>
          </a:r>
          <a:r>
            <a:rPr lang="ru-RU" sz="1400" i="1" dirty="0" err="1" smtClean="0">
              <a:solidFill>
                <a:srgbClr val="002060"/>
              </a:solidFill>
              <a:latin typeface="Roboto Condensed Light" panose="02000000000000000000" pitchFamily="2" charset="0"/>
              <a:ea typeface="Roboto Condensed Light" panose="02000000000000000000" pitchFamily="2" charset="0"/>
            </a:rPr>
            <a:t>чинності</a:t>
          </a:r>
          <a:r>
            <a:rPr lang="ru-RU" sz="1400" i="1" dirty="0" smtClean="0">
              <a:solidFill>
                <a:srgbClr val="002060"/>
              </a:solidFill>
              <a:latin typeface="Roboto Condensed Light" panose="02000000000000000000" pitchFamily="2" charset="0"/>
              <a:ea typeface="Roboto Condensed Light" panose="02000000000000000000" pitchFamily="2" charset="0"/>
            </a:rPr>
            <a:t> </a:t>
          </a:r>
          <a:r>
            <a:rPr lang="ru-RU" sz="1400" i="1" dirty="0" err="1" smtClean="0">
              <a:solidFill>
                <a:srgbClr val="002060"/>
              </a:solidFill>
              <a:latin typeface="Roboto Condensed Light" panose="02000000000000000000" pitchFamily="2" charset="0"/>
              <a:ea typeface="Roboto Condensed Light" panose="02000000000000000000" pitchFamily="2" charset="0"/>
            </a:rPr>
            <a:t>цим</a:t>
          </a:r>
          <a:r>
            <a:rPr lang="ru-RU" sz="1400" i="1" dirty="0" smtClean="0">
              <a:solidFill>
                <a:srgbClr val="002060"/>
              </a:solidFill>
              <a:latin typeface="Roboto Condensed Light" panose="02000000000000000000" pitchFamily="2" charset="0"/>
              <a:ea typeface="Roboto Condensed Light" panose="02000000000000000000" pitchFamily="2" charset="0"/>
            </a:rPr>
            <a:t> Законом</a:t>
          </a:r>
          <a:endParaRPr lang="uk-UA" sz="1400" i="1" dirty="0" smtClean="0">
            <a:solidFill>
              <a:srgbClr val="002060"/>
            </a:solidFill>
            <a:latin typeface="Roboto Condensed Light" panose="02000000000000000000" pitchFamily="2" charset="0"/>
            <a:ea typeface="Roboto Condensed Light" panose="02000000000000000000" pitchFamily="2" charset="0"/>
          </a:endParaRPr>
        </a:p>
        <a:p>
          <a:endParaRPr lang="uk-UA" sz="1400" dirty="0">
            <a:solidFill>
              <a:srgbClr val="002060"/>
            </a:solidFill>
            <a:latin typeface="Roboto Condensed Light" panose="02000000000000000000" pitchFamily="2" charset="0"/>
            <a:ea typeface="Roboto Condensed Light" panose="02000000000000000000" pitchFamily="2" charset="0"/>
          </a:endParaRPr>
        </a:p>
      </dgm:t>
    </dgm:pt>
    <dgm:pt modelId="{404FE916-5D2F-49EC-9146-46AEF3737CB2}" type="parTrans" cxnId="{51731053-C5F2-4FFA-83E1-D0852D5724BF}">
      <dgm:prSet custT="1"/>
      <dgm:spPr>
        <a:ln w="19050">
          <a:solidFill>
            <a:srgbClr val="002060"/>
          </a:solidFill>
        </a:ln>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9535A998-B6F3-407E-8552-84BD976A58C3}" type="sibTrans" cxnId="{51731053-C5F2-4FFA-83E1-D0852D5724BF}">
      <dgm:prSet/>
      <dgm:spPr/>
      <dgm:t>
        <a:bodyPr/>
        <a:lstStyle/>
        <a:p>
          <a:endParaRPr lang="uk-UA" sz="1400">
            <a:solidFill>
              <a:srgbClr val="002060"/>
            </a:solidFill>
            <a:latin typeface="Roboto Condensed Light" panose="02000000000000000000" pitchFamily="2" charset="0"/>
            <a:ea typeface="Roboto Condensed Light" panose="02000000000000000000" pitchFamily="2" charset="0"/>
          </a:endParaRPr>
        </a:p>
      </dgm:t>
    </dgm:pt>
    <dgm:pt modelId="{BA015340-0F0C-4C4B-B1D0-8E2280CD7553}" type="pres">
      <dgm:prSet presAssocID="{10438F18-5659-4FA7-A40B-C2D3C6E4668D}" presName="diagram" presStyleCnt="0">
        <dgm:presLayoutVars>
          <dgm:chPref val="1"/>
          <dgm:dir/>
          <dgm:animOne val="branch"/>
          <dgm:animLvl val="lvl"/>
          <dgm:resizeHandles val="exact"/>
        </dgm:presLayoutVars>
      </dgm:prSet>
      <dgm:spPr/>
      <dgm:t>
        <a:bodyPr/>
        <a:lstStyle/>
        <a:p>
          <a:endParaRPr lang="uk-UA"/>
        </a:p>
      </dgm:t>
    </dgm:pt>
    <dgm:pt modelId="{9D7F0B58-95DD-4AF7-AF3B-C5A1C3C710FD}" type="pres">
      <dgm:prSet presAssocID="{15E99AFA-EE2A-4E42-ACDE-A9C658BD579F}" presName="root1" presStyleCnt="0"/>
      <dgm:spPr/>
    </dgm:pt>
    <dgm:pt modelId="{C9AD40B3-9451-4C58-8F6A-21AE15CD3DF2}" type="pres">
      <dgm:prSet presAssocID="{15E99AFA-EE2A-4E42-ACDE-A9C658BD579F}" presName="LevelOneTextNode" presStyleLbl="node0" presStyleIdx="0" presStyleCnt="1" custScaleY="186438">
        <dgm:presLayoutVars>
          <dgm:chPref val="3"/>
        </dgm:presLayoutVars>
      </dgm:prSet>
      <dgm:spPr/>
      <dgm:t>
        <a:bodyPr/>
        <a:lstStyle/>
        <a:p>
          <a:endParaRPr lang="uk-UA"/>
        </a:p>
      </dgm:t>
    </dgm:pt>
    <dgm:pt modelId="{34D404A7-CCE0-4DB8-9390-94211D9218C1}" type="pres">
      <dgm:prSet presAssocID="{15E99AFA-EE2A-4E42-ACDE-A9C658BD579F}" presName="level2hierChild" presStyleCnt="0"/>
      <dgm:spPr/>
    </dgm:pt>
    <dgm:pt modelId="{736DEA5E-2C64-4AC7-833C-8C13257F5A66}" type="pres">
      <dgm:prSet presAssocID="{126DC4EC-B14B-444C-AC1C-04BA2C6BA56D}" presName="conn2-1" presStyleLbl="parChTrans1D2" presStyleIdx="0" presStyleCnt="2"/>
      <dgm:spPr/>
      <dgm:t>
        <a:bodyPr/>
        <a:lstStyle/>
        <a:p>
          <a:endParaRPr lang="uk-UA"/>
        </a:p>
      </dgm:t>
    </dgm:pt>
    <dgm:pt modelId="{A90ADD32-3AAA-4F12-97C1-4B36EAD3537C}" type="pres">
      <dgm:prSet presAssocID="{126DC4EC-B14B-444C-AC1C-04BA2C6BA56D}" presName="connTx" presStyleLbl="parChTrans1D2" presStyleIdx="0" presStyleCnt="2"/>
      <dgm:spPr/>
      <dgm:t>
        <a:bodyPr/>
        <a:lstStyle/>
        <a:p>
          <a:endParaRPr lang="uk-UA"/>
        </a:p>
      </dgm:t>
    </dgm:pt>
    <dgm:pt modelId="{29DCE0B1-C9C7-40A5-B569-5205460E138C}" type="pres">
      <dgm:prSet presAssocID="{ED7B095B-2365-4B66-AAA6-AAAA83B42D38}" presName="root2" presStyleCnt="0"/>
      <dgm:spPr/>
    </dgm:pt>
    <dgm:pt modelId="{BF8E1A73-F8FF-44D0-9FB3-3C81D03B3083}" type="pres">
      <dgm:prSet presAssocID="{ED7B095B-2365-4B66-AAA6-AAAA83B42D38}" presName="LevelTwoTextNode" presStyleLbl="node2" presStyleIdx="0" presStyleCnt="2" custScaleY="186438">
        <dgm:presLayoutVars>
          <dgm:chPref val="3"/>
        </dgm:presLayoutVars>
      </dgm:prSet>
      <dgm:spPr/>
      <dgm:t>
        <a:bodyPr/>
        <a:lstStyle/>
        <a:p>
          <a:endParaRPr lang="uk-UA"/>
        </a:p>
      </dgm:t>
    </dgm:pt>
    <dgm:pt modelId="{EA2BAE32-3117-4EE9-8A6A-DB2EC3BA7397}" type="pres">
      <dgm:prSet presAssocID="{ED7B095B-2365-4B66-AAA6-AAAA83B42D38}" presName="level3hierChild" presStyleCnt="0"/>
      <dgm:spPr/>
    </dgm:pt>
    <dgm:pt modelId="{5B83E1E6-047A-43F1-BA58-22D7E2F54F57}" type="pres">
      <dgm:prSet presAssocID="{8D01E8D5-499C-402B-BB8A-E0F84393FECF}" presName="conn2-1" presStyleLbl="parChTrans1D3" presStyleIdx="0" presStyleCnt="2"/>
      <dgm:spPr/>
      <dgm:t>
        <a:bodyPr/>
        <a:lstStyle/>
        <a:p>
          <a:endParaRPr lang="uk-UA"/>
        </a:p>
      </dgm:t>
    </dgm:pt>
    <dgm:pt modelId="{3A1DB8D6-A2F7-41CB-9017-51E6FDC494EE}" type="pres">
      <dgm:prSet presAssocID="{8D01E8D5-499C-402B-BB8A-E0F84393FECF}" presName="connTx" presStyleLbl="parChTrans1D3" presStyleIdx="0" presStyleCnt="2"/>
      <dgm:spPr/>
      <dgm:t>
        <a:bodyPr/>
        <a:lstStyle/>
        <a:p>
          <a:endParaRPr lang="uk-UA"/>
        </a:p>
      </dgm:t>
    </dgm:pt>
    <dgm:pt modelId="{A4532DDF-BCB5-4795-940A-DDFD021FA6C6}" type="pres">
      <dgm:prSet presAssocID="{9BF28A7B-A58A-4E85-80C8-4CC4AE6A481B}" presName="root2" presStyleCnt="0"/>
      <dgm:spPr/>
    </dgm:pt>
    <dgm:pt modelId="{04259DB4-61E7-4DB0-8615-2DB01A6C5E3B}" type="pres">
      <dgm:prSet presAssocID="{9BF28A7B-A58A-4E85-80C8-4CC4AE6A481B}" presName="LevelTwoTextNode" presStyleLbl="node3" presStyleIdx="0" presStyleCnt="2" custScaleY="186438">
        <dgm:presLayoutVars>
          <dgm:chPref val="3"/>
        </dgm:presLayoutVars>
      </dgm:prSet>
      <dgm:spPr/>
      <dgm:t>
        <a:bodyPr/>
        <a:lstStyle/>
        <a:p>
          <a:endParaRPr lang="uk-UA"/>
        </a:p>
      </dgm:t>
    </dgm:pt>
    <dgm:pt modelId="{98E93E21-3F45-4E7E-BA3F-E01B2AF0A986}" type="pres">
      <dgm:prSet presAssocID="{9BF28A7B-A58A-4E85-80C8-4CC4AE6A481B}" presName="level3hierChild" presStyleCnt="0"/>
      <dgm:spPr/>
    </dgm:pt>
    <dgm:pt modelId="{F47DE075-A4DB-450E-A550-0E8CB4417160}" type="pres">
      <dgm:prSet presAssocID="{3313ECE1-F5D5-4E46-9CA0-B2AD2ABA8FE2}" presName="conn2-1" presStyleLbl="parChTrans1D2" presStyleIdx="1" presStyleCnt="2"/>
      <dgm:spPr/>
      <dgm:t>
        <a:bodyPr/>
        <a:lstStyle/>
        <a:p>
          <a:endParaRPr lang="uk-UA"/>
        </a:p>
      </dgm:t>
    </dgm:pt>
    <dgm:pt modelId="{EF94B9DF-4EBE-4E1B-87B7-2B0F7DFC1F01}" type="pres">
      <dgm:prSet presAssocID="{3313ECE1-F5D5-4E46-9CA0-B2AD2ABA8FE2}" presName="connTx" presStyleLbl="parChTrans1D2" presStyleIdx="1" presStyleCnt="2"/>
      <dgm:spPr/>
      <dgm:t>
        <a:bodyPr/>
        <a:lstStyle/>
        <a:p>
          <a:endParaRPr lang="uk-UA"/>
        </a:p>
      </dgm:t>
    </dgm:pt>
    <dgm:pt modelId="{4D4EF548-13B4-4D09-804B-1FBAFB38CB4E}" type="pres">
      <dgm:prSet presAssocID="{A133F28A-0D1C-44AA-A3D3-FF6A69E5E1F7}" presName="root2" presStyleCnt="0"/>
      <dgm:spPr/>
    </dgm:pt>
    <dgm:pt modelId="{4929A60F-1CB2-4DA9-8136-77ED60B9D8AE}" type="pres">
      <dgm:prSet presAssocID="{A133F28A-0D1C-44AA-A3D3-FF6A69E5E1F7}" presName="LevelTwoTextNode" presStyleLbl="node2" presStyleIdx="1" presStyleCnt="2" custScaleY="186438">
        <dgm:presLayoutVars>
          <dgm:chPref val="3"/>
        </dgm:presLayoutVars>
      </dgm:prSet>
      <dgm:spPr/>
      <dgm:t>
        <a:bodyPr/>
        <a:lstStyle/>
        <a:p>
          <a:endParaRPr lang="uk-UA"/>
        </a:p>
      </dgm:t>
    </dgm:pt>
    <dgm:pt modelId="{4265E4CB-833B-4A10-A5A2-2E9B9D75A5BC}" type="pres">
      <dgm:prSet presAssocID="{A133F28A-0D1C-44AA-A3D3-FF6A69E5E1F7}" presName="level3hierChild" presStyleCnt="0"/>
      <dgm:spPr/>
    </dgm:pt>
    <dgm:pt modelId="{53832714-303E-4385-97AA-A2ED70251AE0}" type="pres">
      <dgm:prSet presAssocID="{404FE916-5D2F-49EC-9146-46AEF3737CB2}" presName="conn2-1" presStyleLbl="parChTrans1D3" presStyleIdx="1" presStyleCnt="2"/>
      <dgm:spPr/>
      <dgm:t>
        <a:bodyPr/>
        <a:lstStyle/>
        <a:p>
          <a:endParaRPr lang="uk-UA"/>
        </a:p>
      </dgm:t>
    </dgm:pt>
    <dgm:pt modelId="{DB1429FE-E354-422E-968C-354E261AADD2}" type="pres">
      <dgm:prSet presAssocID="{404FE916-5D2F-49EC-9146-46AEF3737CB2}" presName="connTx" presStyleLbl="parChTrans1D3" presStyleIdx="1" presStyleCnt="2"/>
      <dgm:spPr/>
      <dgm:t>
        <a:bodyPr/>
        <a:lstStyle/>
        <a:p>
          <a:endParaRPr lang="uk-UA"/>
        </a:p>
      </dgm:t>
    </dgm:pt>
    <dgm:pt modelId="{1D614F74-D18E-4EC2-8897-00ECB64740FD}" type="pres">
      <dgm:prSet presAssocID="{59477EDD-8B49-40CA-BFF2-0D4F77CA7793}" presName="root2" presStyleCnt="0"/>
      <dgm:spPr/>
    </dgm:pt>
    <dgm:pt modelId="{DC90DE7F-7B87-4932-A5E4-53DAAEF71E57}" type="pres">
      <dgm:prSet presAssocID="{59477EDD-8B49-40CA-BFF2-0D4F77CA7793}" presName="LevelTwoTextNode" presStyleLbl="node3" presStyleIdx="1" presStyleCnt="2" custScaleY="186438">
        <dgm:presLayoutVars>
          <dgm:chPref val="3"/>
        </dgm:presLayoutVars>
      </dgm:prSet>
      <dgm:spPr/>
      <dgm:t>
        <a:bodyPr/>
        <a:lstStyle/>
        <a:p>
          <a:endParaRPr lang="uk-UA"/>
        </a:p>
      </dgm:t>
    </dgm:pt>
    <dgm:pt modelId="{B56C6CEF-7DB2-480C-9E1B-3DB471E701A2}" type="pres">
      <dgm:prSet presAssocID="{59477EDD-8B49-40CA-BFF2-0D4F77CA7793}" presName="level3hierChild" presStyleCnt="0"/>
      <dgm:spPr/>
    </dgm:pt>
  </dgm:ptLst>
  <dgm:cxnLst>
    <dgm:cxn modelId="{8CFABCAD-A4D7-4A99-827A-D3CEBF027B0E}" type="presOf" srcId="{126DC4EC-B14B-444C-AC1C-04BA2C6BA56D}" destId="{736DEA5E-2C64-4AC7-833C-8C13257F5A66}" srcOrd="0" destOrd="0" presId="urn:microsoft.com/office/officeart/2005/8/layout/hierarchy2"/>
    <dgm:cxn modelId="{D0004252-0A1E-4E33-85ED-4B5B419F1490}" type="presOf" srcId="{8D01E8D5-499C-402B-BB8A-E0F84393FECF}" destId="{5B83E1E6-047A-43F1-BA58-22D7E2F54F57}" srcOrd="0" destOrd="0" presId="urn:microsoft.com/office/officeart/2005/8/layout/hierarchy2"/>
    <dgm:cxn modelId="{51731053-C5F2-4FFA-83E1-D0852D5724BF}" srcId="{A133F28A-0D1C-44AA-A3D3-FF6A69E5E1F7}" destId="{59477EDD-8B49-40CA-BFF2-0D4F77CA7793}" srcOrd="0" destOrd="0" parTransId="{404FE916-5D2F-49EC-9146-46AEF3737CB2}" sibTransId="{9535A998-B6F3-407E-8552-84BD976A58C3}"/>
    <dgm:cxn modelId="{9D19A81E-2B93-4EE2-BC18-7572163DCD5F}" type="presOf" srcId="{10438F18-5659-4FA7-A40B-C2D3C6E4668D}" destId="{BA015340-0F0C-4C4B-B1D0-8E2280CD7553}" srcOrd="0" destOrd="0" presId="urn:microsoft.com/office/officeart/2005/8/layout/hierarchy2"/>
    <dgm:cxn modelId="{7B0EACE1-ED9E-4FB3-8FDA-22B71EC9B217}" type="presOf" srcId="{59477EDD-8B49-40CA-BFF2-0D4F77CA7793}" destId="{DC90DE7F-7B87-4932-A5E4-53DAAEF71E57}" srcOrd="0" destOrd="0" presId="urn:microsoft.com/office/officeart/2005/8/layout/hierarchy2"/>
    <dgm:cxn modelId="{397A4AFF-A9ED-44A7-A995-BFCC299035FE}" srcId="{ED7B095B-2365-4B66-AAA6-AAAA83B42D38}" destId="{9BF28A7B-A58A-4E85-80C8-4CC4AE6A481B}" srcOrd="0" destOrd="0" parTransId="{8D01E8D5-499C-402B-BB8A-E0F84393FECF}" sibTransId="{26BED7AD-D146-4EF2-80D1-3C4B9F57816F}"/>
    <dgm:cxn modelId="{6F4682A3-BAB5-4559-8333-8DA55037B4F2}" type="presOf" srcId="{A133F28A-0D1C-44AA-A3D3-FF6A69E5E1F7}" destId="{4929A60F-1CB2-4DA9-8136-77ED60B9D8AE}" srcOrd="0" destOrd="0" presId="urn:microsoft.com/office/officeart/2005/8/layout/hierarchy2"/>
    <dgm:cxn modelId="{D495EA55-C1C8-4254-8D1A-BC95BEFBAB94}" type="presOf" srcId="{9BF28A7B-A58A-4E85-80C8-4CC4AE6A481B}" destId="{04259DB4-61E7-4DB0-8615-2DB01A6C5E3B}" srcOrd="0" destOrd="0" presId="urn:microsoft.com/office/officeart/2005/8/layout/hierarchy2"/>
    <dgm:cxn modelId="{8B13F03C-07FB-4695-94F4-D676F7F85B35}" srcId="{10438F18-5659-4FA7-A40B-C2D3C6E4668D}" destId="{15E99AFA-EE2A-4E42-ACDE-A9C658BD579F}" srcOrd="0" destOrd="0" parTransId="{CCC51C04-C9A3-41FD-992A-9B6E5BB09E30}" sibTransId="{E02FE34C-0C39-44BF-94E4-1C2DC8C85E9A}"/>
    <dgm:cxn modelId="{D46FFF87-FB4F-4687-A16C-9410703F327D}" type="presOf" srcId="{ED7B095B-2365-4B66-AAA6-AAAA83B42D38}" destId="{BF8E1A73-F8FF-44D0-9FB3-3C81D03B3083}" srcOrd="0" destOrd="0" presId="urn:microsoft.com/office/officeart/2005/8/layout/hierarchy2"/>
    <dgm:cxn modelId="{3CCA10C0-203C-466A-8F20-2BF3DE35A8B6}" srcId="{15E99AFA-EE2A-4E42-ACDE-A9C658BD579F}" destId="{ED7B095B-2365-4B66-AAA6-AAAA83B42D38}" srcOrd="0" destOrd="0" parTransId="{126DC4EC-B14B-444C-AC1C-04BA2C6BA56D}" sibTransId="{40281120-5564-46DD-A1AE-11AC5C73217B}"/>
    <dgm:cxn modelId="{E6F2D6FB-27FB-4D2F-9138-BE325677076A}" type="presOf" srcId="{126DC4EC-B14B-444C-AC1C-04BA2C6BA56D}" destId="{A90ADD32-3AAA-4F12-97C1-4B36EAD3537C}" srcOrd="1" destOrd="0" presId="urn:microsoft.com/office/officeart/2005/8/layout/hierarchy2"/>
    <dgm:cxn modelId="{4224D800-7046-489A-B551-98639908FCAF}" type="presOf" srcId="{3313ECE1-F5D5-4E46-9CA0-B2AD2ABA8FE2}" destId="{EF94B9DF-4EBE-4E1B-87B7-2B0F7DFC1F01}" srcOrd="1" destOrd="0" presId="urn:microsoft.com/office/officeart/2005/8/layout/hierarchy2"/>
    <dgm:cxn modelId="{294C36DA-1B9C-4AA1-8854-190B8682E35A}" srcId="{15E99AFA-EE2A-4E42-ACDE-A9C658BD579F}" destId="{A133F28A-0D1C-44AA-A3D3-FF6A69E5E1F7}" srcOrd="1" destOrd="0" parTransId="{3313ECE1-F5D5-4E46-9CA0-B2AD2ABA8FE2}" sibTransId="{806945BF-B237-4439-A984-906A7C71A7A9}"/>
    <dgm:cxn modelId="{BBAE6578-AD28-472E-82A0-A0B081D5A075}" type="presOf" srcId="{8D01E8D5-499C-402B-BB8A-E0F84393FECF}" destId="{3A1DB8D6-A2F7-41CB-9017-51E6FDC494EE}" srcOrd="1" destOrd="0" presId="urn:microsoft.com/office/officeart/2005/8/layout/hierarchy2"/>
    <dgm:cxn modelId="{C6C723A6-BC10-4522-AF7A-DA05309AB84E}" type="presOf" srcId="{15E99AFA-EE2A-4E42-ACDE-A9C658BD579F}" destId="{C9AD40B3-9451-4C58-8F6A-21AE15CD3DF2}" srcOrd="0" destOrd="0" presId="urn:microsoft.com/office/officeart/2005/8/layout/hierarchy2"/>
    <dgm:cxn modelId="{59D91B76-0AF5-4BB9-ACE7-20B79BEB1731}" type="presOf" srcId="{3313ECE1-F5D5-4E46-9CA0-B2AD2ABA8FE2}" destId="{F47DE075-A4DB-450E-A550-0E8CB4417160}" srcOrd="0" destOrd="0" presId="urn:microsoft.com/office/officeart/2005/8/layout/hierarchy2"/>
    <dgm:cxn modelId="{32095C2C-383F-43A5-A5C9-9FFF502AB3D9}" type="presOf" srcId="{404FE916-5D2F-49EC-9146-46AEF3737CB2}" destId="{53832714-303E-4385-97AA-A2ED70251AE0}" srcOrd="0" destOrd="0" presId="urn:microsoft.com/office/officeart/2005/8/layout/hierarchy2"/>
    <dgm:cxn modelId="{A2DEFAF4-9453-45B6-8FD8-06EC0A8F75E0}" type="presOf" srcId="{404FE916-5D2F-49EC-9146-46AEF3737CB2}" destId="{DB1429FE-E354-422E-968C-354E261AADD2}" srcOrd="1" destOrd="0" presId="urn:microsoft.com/office/officeart/2005/8/layout/hierarchy2"/>
    <dgm:cxn modelId="{535CDE86-C77E-4F1C-B367-48F1B4EA0F83}" type="presParOf" srcId="{BA015340-0F0C-4C4B-B1D0-8E2280CD7553}" destId="{9D7F0B58-95DD-4AF7-AF3B-C5A1C3C710FD}" srcOrd="0" destOrd="0" presId="urn:microsoft.com/office/officeart/2005/8/layout/hierarchy2"/>
    <dgm:cxn modelId="{5FFFEA19-06B2-4A66-B1B9-AE8C5C476201}" type="presParOf" srcId="{9D7F0B58-95DD-4AF7-AF3B-C5A1C3C710FD}" destId="{C9AD40B3-9451-4C58-8F6A-21AE15CD3DF2}" srcOrd="0" destOrd="0" presId="urn:microsoft.com/office/officeart/2005/8/layout/hierarchy2"/>
    <dgm:cxn modelId="{F8D52971-001A-4319-BB68-C537CC79969C}" type="presParOf" srcId="{9D7F0B58-95DD-4AF7-AF3B-C5A1C3C710FD}" destId="{34D404A7-CCE0-4DB8-9390-94211D9218C1}" srcOrd="1" destOrd="0" presId="urn:microsoft.com/office/officeart/2005/8/layout/hierarchy2"/>
    <dgm:cxn modelId="{8984819C-22BB-41AC-97BB-579232EEE711}" type="presParOf" srcId="{34D404A7-CCE0-4DB8-9390-94211D9218C1}" destId="{736DEA5E-2C64-4AC7-833C-8C13257F5A66}" srcOrd="0" destOrd="0" presId="urn:microsoft.com/office/officeart/2005/8/layout/hierarchy2"/>
    <dgm:cxn modelId="{2C6ED6D4-6890-47B0-AA21-F656CC728CCF}" type="presParOf" srcId="{736DEA5E-2C64-4AC7-833C-8C13257F5A66}" destId="{A90ADD32-3AAA-4F12-97C1-4B36EAD3537C}" srcOrd="0" destOrd="0" presId="urn:microsoft.com/office/officeart/2005/8/layout/hierarchy2"/>
    <dgm:cxn modelId="{C6958FD4-4C0D-41AA-AD72-212DF655DDFC}" type="presParOf" srcId="{34D404A7-CCE0-4DB8-9390-94211D9218C1}" destId="{29DCE0B1-C9C7-40A5-B569-5205460E138C}" srcOrd="1" destOrd="0" presId="urn:microsoft.com/office/officeart/2005/8/layout/hierarchy2"/>
    <dgm:cxn modelId="{AE793090-EFE8-4EB2-9799-DB2FE6EB4173}" type="presParOf" srcId="{29DCE0B1-C9C7-40A5-B569-5205460E138C}" destId="{BF8E1A73-F8FF-44D0-9FB3-3C81D03B3083}" srcOrd="0" destOrd="0" presId="urn:microsoft.com/office/officeart/2005/8/layout/hierarchy2"/>
    <dgm:cxn modelId="{82D22D08-D833-4410-AD1D-862960AA7B06}" type="presParOf" srcId="{29DCE0B1-C9C7-40A5-B569-5205460E138C}" destId="{EA2BAE32-3117-4EE9-8A6A-DB2EC3BA7397}" srcOrd="1" destOrd="0" presId="urn:microsoft.com/office/officeart/2005/8/layout/hierarchy2"/>
    <dgm:cxn modelId="{75796106-D9DD-4DF1-8B77-A59B9FECA27A}" type="presParOf" srcId="{EA2BAE32-3117-4EE9-8A6A-DB2EC3BA7397}" destId="{5B83E1E6-047A-43F1-BA58-22D7E2F54F57}" srcOrd="0" destOrd="0" presId="urn:microsoft.com/office/officeart/2005/8/layout/hierarchy2"/>
    <dgm:cxn modelId="{5D081981-2BCB-487F-84A5-02E2E0258AB8}" type="presParOf" srcId="{5B83E1E6-047A-43F1-BA58-22D7E2F54F57}" destId="{3A1DB8D6-A2F7-41CB-9017-51E6FDC494EE}" srcOrd="0" destOrd="0" presId="urn:microsoft.com/office/officeart/2005/8/layout/hierarchy2"/>
    <dgm:cxn modelId="{8735E5F8-FF68-49DD-8F6C-B6E7E96AB7D7}" type="presParOf" srcId="{EA2BAE32-3117-4EE9-8A6A-DB2EC3BA7397}" destId="{A4532DDF-BCB5-4795-940A-DDFD021FA6C6}" srcOrd="1" destOrd="0" presId="urn:microsoft.com/office/officeart/2005/8/layout/hierarchy2"/>
    <dgm:cxn modelId="{EDC2D8FF-66A0-40E6-8EE1-C04B26FB2A3D}" type="presParOf" srcId="{A4532DDF-BCB5-4795-940A-DDFD021FA6C6}" destId="{04259DB4-61E7-4DB0-8615-2DB01A6C5E3B}" srcOrd="0" destOrd="0" presId="urn:microsoft.com/office/officeart/2005/8/layout/hierarchy2"/>
    <dgm:cxn modelId="{AF081E22-219D-422B-8792-1249BBFEEE7F}" type="presParOf" srcId="{A4532DDF-BCB5-4795-940A-DDFD021FA6C6}" destId="{98E93E21-3F45-4E7E-BA3F-E01B2AF0A986}" srcOrd="1" destOrd="0" presId="urn:microsoft.com/office/officeart/2005/8/layout/hierarchy2"/>
    <dgm:cxn modelId="{1168C915-05D0-4290-A72D-824DF4307AFD}" type="presParOf" srcId="{34D404A7-CCE0-4DB8-9390-94211D9218C1}" destId="{F47DE075-A4DB-450E-A550-0E8CB4417160}" srcOrd="2" destOrd="0" presId="urn:microsoft.com/office/officeart/2005/8/layout/hierarchy2"/>
    <dgm:cxn modelId="{94D501B9-FBEE-4116-8218-1F409AC0766F}" type="presParOf" srcId="{F47DE075-A4DB-450E-A550-0E8CB4417160}" destId="{EF94B9DF-4EBE-4E1B-87B7-2B0F7DFC1F01}" srcOrd="0" destOrd="0" presId="urn:microsoft.com/office/officeart/2005/8/layout/hierarchy2"/>
    <dgm:cxn modelId="{52823588-5B9F-4B84-A739-FEFF5C4D0B66}" type="presParOf" srcId="{34D404A7-CCE0-4DB8-9390-94211D9218C1}" destId="{4D4EF548-13B4-4D09-804B-1FBAFB38CB4E}" srcOrd="3" destOrd="0" presId="urn:microsoft.com/office/officeart/2005/8/layout/hierarchy2"/>
    <dgm:cxn modelId="{6B4F757F-F804-4C45-900B-647997757C51}" type="presParOf" srcId="{4D4EF548-13B4-4D09-804B-1FBAFB38CB4E}" destId="{4929A60F-1CB2-4DA9-8136-77ED60B9D8AE}" srcOrd="0" destOrd="0" presId="urn:microsoft.com/office/officeart/2005/8/layout/hierarchy2"/>
    <dgm:cxn modelId="{D79BA88D-3AF9-4F1E-AF66-680DC1315CA7}" type="presParOf" srcId="{4D4EF548-13B4-4D09-804B-1FBAFB38CB4E}" destId="{4265E4CB-833B-4A10-A5A2-2E9B9D75A5BC}" srcOrd="1" destOrd="0" presId="urn:microsoft.com/office/officeart/2005/8/layout/hierarchy2"/>
    <dgm:cxn modelId="{9CE064F6-9C75-4854-A0C4-DF4E8F19851D}" type="presParOf" srcId="{4265E4CB-833B-4A10-A5A2-2E9B9D75A5BC}" destId="{53832714-303E-4385-97AA-A2ED70251AE0}" srcOrd="0" destOrd="0" presId="urn:microsoft.com/office/officeart/2005/8/layout/hierarchy2"/>
    <dgm:cxn modelId="{86AD8FD0-2910-43BA-B501-97E101F1ED8C}" type="presParOf" srcId="{53832714-303E-4385-97AA-A2ED70251AE0}" destId="{DB1429FE-E354-422E-968C-354E261AADD2}" srcOrd="0" destOrd="0" presId="urn:microsoft.com/office/officeart/2005/8/layout/hierarchy2"/>
    <dgm:cxn modelId="{0BAAA547-B5A3-438A-B15B-755CB08EB245}" type="presParOf" srcId="{4265E4CB-833B-4A10-A5A2-2E9B9D75A5BC}" destId="{1D614F74-D18E-4EC2-8897-00ECB64740FD}" srcOrd="1" destOrd="0" presId="urn:microsoft.com/office/officeart/2005/8/layout/hierarchy2"/>
    <dgm:cxn modelId="{B8939A45-8FD6-4712-B305-8EEF66981F67}" type="presParOf" srcId="{1D614F74-D18E-4EC2-8897-00ECB64740FD}" destId="{DC90DE7F-7B87-4932-A5E4-53DAAEF71E57}" srcOrd="0" destOrd="0" presId="urn:microsoft.com/office/officeart/2005/8/layout/hierarchy2"/>
    <dgm:cxn modelId="{F704F2AA-39E5-45E0-81B7-D03EEFDA86AF}" type="presParOf" srcId="{1D614F74-D18E-4EC2-8897-00ECB64740FD}" destId="{B56C6CEF-7DB2-480C-9E1B-3DB471E701A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922D71-47CC-4C30-BD91-D378F18E53CD}">
      <dsp:nvSpPr>
        <dsp:cNvPr id="0" name=""/>
        <dsp:cNvSpPr/>
      </dsp:nvSpPr>
      <dsp:spPr>
        <a:xfrm>
          <a:off x="0" y="0"/>
          <a:ext cx="5124799" cy="5124799"/>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CDD558A-0539-4AC9-959F-117DBC2F8037}">
      <dsp:nvSpPr>
        <dsp:cNvPr id="0" name=""/>
        <dsp:cNvSpPr/>
      </dsp:nvSpPr>
      <dsp:spPr>
        <a:xfrm>
          <a:off x="2562399" y="0"/>
          <a:ext cx="6663458" cy="512479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indent="180000" algn="just" defTabSz="533400">
            <a:lnSpc>
              <a:spcPct val="100000"/>
            </a:lnSpc>
            <a:spcBef>
              <a:spcPct val="0"/>
            </a:spcBef>
            <a:spcAft>
              <a:spcPts val="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Закон</a:t>
          </a:r>
        </a:p>
        <a:p>
          <a:pPr lvl="0" indent="180000" algn="just" defTabSz="533400">
            <a:lnSpc>
              <a:spcPct val="100000"/>
            </a:lnSpc>
            <a:spcBef>
              <a:spcPct val="0"/>
            </a:spcBef>
            <a:spcAft>
              <a:spcPts val="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Б</a:t>
          </a:r>
          <a:r>
            <a:rPr lang="uk-UA" sz="1200" b="1" u="none" kern="1200" dirty="0" smtClean="0">
              <a:solidFill>
                <a:srgbClr val="002060"/>
              </a:solidFill>
              <a:latin typeface="Roboto Condensed Light" panose="02000000000000000000" pitchFamily="2" charset="0"/>
              <a:ea typeface="Roboto Condensed Light" panose="02000000000000000000" pitchFamily="2" charset="0"/>
            </a:rPr>
            <a:t>оржник це юридична особа - суб'єкт підприємницької діяльності або фізична особа за зобов'язаннями, які виникли у фізичної особи у зв'язку зі здійсненням нею підприємницької діяльності</a:t>
          </a:r>
          <a:r>
            <a:rPr lang="uk-UA" sz="1200" u="none" kern="1200" dirty="0" smtClean="0">
              <a:solidFill>
                <a:srgbClr val="002060"/>
              </a:solidFill>
              <a:latin typeface="Roboto Condensed Light" panose="02000000000000000000" pitchFamily="2" charset="0"/>
              <a:ea typeface="Roboto Condensed Light" panose="02000000000000000000" pitchFamily="2" charset="0"/>
            </a:rPr>
            <a:t>,</a:t>
          </a:r>
          <a:r>
            <a:rPr lang="uk-UA" sz="1200" kern="1200" dirty="0" smtClean="0">
              <a:solidFill>
                <a:srgbClr val="002060"/>
              </a:solidFill>
              <a:latin typeface="Roboto Condensed Light" panose="02000000000000000000" pitchFamily="2" charset="0"/>
              <a:ea typeface="Roboto Condensed Light" panose="02000000000000000000" pitchFamily="2" charset="0"/>
            </a:rPr>
            <a:t> неспроможний виконати протягом трьох місяців свої грошові зобов'язання після настання встановленого строку їх виконання, які підтверджені судовим рішенням, що набрало законної сили, та постановою про відкриття виконавчого провадження, якщо інше не передбачено цим Законом </a:t>
          </a:r>
          <a:r>
            <a:rPr lang="uk-UA" sz="1200" i="1" kern="1200" dirty="0" smtClean="0">
              <a:solidFill>
                <a:srgbClr val="002060"/>
              </a:solidFill>
              <a:latin typeface="Roboto Condensed Light" panose="02000000000000000000" pitchFamily="2" charset="0"/>
              <a:ea typeface="Roboto Condensed Light" panose="02000000000000000000" pitchFamily="2" charset="0"/>
            </a:rPr>
            <a:t>(</a:t>
          </a:r>
          <a:r>
            <a:rPr lang="uk-UA" sz="1200" i="1" kern="1200" dirty="0" err="1" smtClean="0">
              <a:solidFill>
                <a:srgbClr val="002060"/>
              </a:solidFill>
              <a:latin typeface="Roboto Condensed Light" panose="02000000000000000000" pitchFamily="2" charset="0"/>
              <a:ea typeface="Roboto Condensed Light" panose="02000000000000000000" pitchFamily="2" charset="0"/>
            </a:rPr>
            <a:t>абз</a:t>
          </a:r>
          <a:r>
            <a:rPr lang="uk-UA" sz="1200" i="1" kern="1200" dirty="0" smtClean="0">
              <a:solidFill>
                <a:srgbClr val="002060"/>
              </a:solidFill>
              <a:latin typeface="Roboto Condensed Light" panose="02000000000000000000" pitchFamily="2" charset="0"/>
              <a:ea typeface="Roboto Condensed Light" panose="02000000000000000000" pitchFamily="2" charset="0"/>
            </a:rPr>
            <a:t>. 4 ст. 1 Закону).</a:t>
          </a:r>
          <a:endParaRPr lang="uk-UA" sz="1200" kern="1200" dirty="0">
            <a:solidFill>
              <a:srgbClr val="002060"/>
            </a:solidFill>
            <a:latin typeface="Roboto Condensed Light" panose="02000000000000000000" pitchFamily="2" charset="0"/>
            <a:ea typeface="Roboto Condensed Light" panose="02000000000000000000" pitchFamily="2" charset="0"/>
          </a:endParaRPr>
        </a:p>
      </dsp:txBody>
      <dsp:txXfrm>
        <a:off x="2562399" y="0"/>
        <a:ext cx="6663458" cy="1537443"/>
      </dsp:txXfrm>
    </dsp:sp>
    <dsp:sp modelId="{8A667E98-4F25-4CCF-BCF2-983BB0A2FC68}">
      <dsp:nvSpPr>
        <dsp:cNvPr id="0" name=""/>
        <dsp:cNvSpPr/>
      </dsp:nvSpPr>
      <dsp:spPr>
        <a:xfrm>
          <a:off x="896841" y="1448035"/>
          <a:ext cx="3331116" cy="3509930"/>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67BBC86-3AB7-42A9-9447-E473D7F404FB}">
      <dsp:nvSpPr>
        <dsp:cNvPr id="0" name=""/>
        <dsp:cNvSpPr/>
      </dsp:nvSpPr>
      <dsp:spPr>
        <a:xfrm>
          <a:off x="2562399" y="1448035"/>
          <a:ext cx="6663458" cy="350993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indent="180000" algn="just" defTabSz="533400">
            <a:lnSpc>
              <a:spcPct val="100000"/>
            </a:lnSpc>
            <a:spcBef>
              <a:spcPct val="0"/>
            </a:spcBef>
            <a:spcAft>
              <a:spcPts val="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Господарський кодекс України (ГК України)</a:t>
          </a:r>
        </a:p>
        <a:p>
          <a:pPr lvl="0" indent="180000" algn="just" defTabSz="533400">
            <a:lnSpc>
              <a:spcPct val="100000"/>
            </a:lnSpc>
            <a:spcBef>
              <a:spcPct val="0"/>
            </a:spcBef>
            <a:spcAft>
              <a:spcPts val="0"/>
            </a:spcAft>
          </a:pPr>
          <a:r>
            <a:rPr lang="uk-UA" sz="1200" kern="1200" dirty="0" smtClean="0">
              <a:solidFill>
                <a:srgbClr val="002060"/>
              </a:solidFill>
              <a:latin typeface="Roboto Condensed Light" panose="02000000000000000000" pitchFamily="2" charset="0"/>
              <a:ea typeface="Roboto Condensed Light" panose="02000000000000000000" pitchFamily="2" charset="0"/>
            </a:rPr>
            <a:t>Для більш точного визначення кола суб’єктів, які в розумінні Закону можуть вважатися боржниками див. положення ГК України: (1) щодо </a:t>
          </a:r>
          <a:r>
            <a:rPr lang="uk-UA" sz="1200" kern="1200" dirty="0" err="1" smtClean="0">
              <a:solidFill>
                <a:srgbClr val="002060"/>
              </a:solidFill>
              <a:latin typeface="Roboto Condensed Light" panose="02000000000000000000" pitchFamily="2" charset="0"/>
              <a:ea typeface="Roboto Condensed Light" panose="02000000000000000000" pitchFamily="2" charset="0"/>
            </a:rPr>
            <a:t>суб</a:t>
          </a:r>
          <a:r>
            <a:rPr lang="en-US" sz="1200" kern="1200" dirty="0" smtClean="0">
              <a:solidFill>
                <a:srgbClr val="002060"/>
              </a:solidFill>
              <a:latin typeface="Roboto Condensed Light" panose="02000000000000000000" pitchFamily="2" charset="0"/>
              <a:ea typeface="Roboto Condensed Light" panose="02000000000000000000" pitchFamily="2" charset="0"/>
            </a:rPr>
            <a:t>’</a:t>
          </a:r>
          <a:r>
            <a:rPr lang="uk-UA" sz="1200" kern="1200" dirty="0" err="1" smtClean="0">
              <a:solidFill>
                <a:srgbClr val="002060"/>
              </a:solidFill>
              <a:latin typeface="Roboto Condensed Light" panose="02000000000000000000" pitchFamily="2" charset="0"/>
              <a:ea typeface="Roboto Condensed Light" panose="02000000000000000000" pitchFamily="2" charset="0"/>
            </a:rPr>
            <a:t>єкта</a:t>
          </a:r>
          <a:r>
            <a:rPr lang="uk-UA" sz="1200" kern="1200" dirty="0" smtClean="0">
              <a:solidFill>
                <a:srgbClr val="002060"/>
              </a:solidFill>
              <a:latin typeface="Roboto Condensed Light" panose="02000000000000000000" pitchFamily="2" charset="0"/>
              <a:ea typeface="Roboto Condensed Light" panose="02000000000000000000" pitchFamily="2" charset="0"/>
            </a:rPr>
            <a:t> банкрутства – </a:t>
          </a:r>
          <a:r>
            <a:rPr lang="uk-UA" sz="1200" i="1" kern="1200" dirty="0" smtClean="0">
              <a:solidFill>
                <a:srgbClr val="002060"/>
              </a:solidFill>
              <a:latin typeface="Roboto Condensed Light" panose="02000000000000000000" pitchFamily="2" charset="0"/>
              <a:ea typeface="Roboto Condensed Light" panose="02000000000000000000" pitchFamily="2" charset="0"/>
            </a:rPr>
            <a:t>ч. 4 ст. 205, ч. 3 ст. 209 ГК України; </a:t>
          </a:r>
          <a:r>
            <a:rPr lang="uk-UA" sz="1200" kern="1200" dirty="0" smtClean="0">
              <a:solidFill>
                <a:srgbClr val="002060"/>
              </a:solidFill>
              <a:latin typeface="Roboto Condensed Light" panose="02000000000000000000" pitchFamily="2" charset="0"/>
              <a:ea typeface="Roboto Condensed Light" panose="02000000000000000000" pitchFamily="2" charset="0"/>
            </a:rPr>
            <a:t>(2) щодо визначення господарської діяльності, </a:t>
          </a:r>
          <a:r>
            <a:rPr lang="uk-UA" sz="1200" kern="1200" dirty="0" err="1" smtClean="0">
              <a:solidFill>
                <a:srgbClr val="002060"/>
              </a:solidFill>
              <a:latin typeface="Roboto Condensed Light" panose="02000000000000000000" pitchFamily="2" charset="0"/>
              <a:ea typeface="Roboto Condensed Light" panose="02000000000000000000" pitchFamily="2" charset="0"/>
            </a:rPr>
            <a:t>суб</a:t>
          </a:r>
          <a:r>
            <a:rPr lang="en-US" sz="1200" kern="1200" dirty="0" smtClean="0">
              <a:solidFill>
                <a:srgbClr val="002060"/>
              </a:solidFill>
              <a:latin typeface="Roboto Condensed Light" panose="02000000000000000000" pitchFamily="2" charset="0"/>
              <a:ea typeface="Roboto Condensed Light" panose="02000000000000000000" pitchFamily="2" charset="0"/>
            </a:rPr>
            <a:t>’</a:t>
          </a:r>
          <a:r>
            <a:rPr lang="uk-UA" sz="1200" kern="1200" dirty="0" err="1" smtClean="0">
              <a:solidFill>
                <a:srgbClr val="002060"/>
              </a:solidFill>
              <a:latin typeface="Roboto Condensed Light" panose="02000000000000000000" pitchFamily="2" charset="0"/>
              <a:ea typeface="Roboto Condensed Light" panose="02000000000000000000" pitchFamily="2" charset="0"/>
            </a:rPr>
            <a:t>єкта</a:t>
          </a:r>
          <a:r>
            <a:rPr lang="uk-UA" sz="1200" kern="1200" dirty="0" smtClean="0">
              <a:solidFill>
                <a:srgbClr val="002060"/>
              </a:solidFill>
              <a:latin typeface="Roboto Condensed Light" panose="02000000000000000000" pitchFamily="2" charset="0"/>
              <a:ea typeface="Roboto Condensed Light" panose="02000000000000000000" pitchFamily="2" charset="0"/>
            </a:rPr>
            <a:t> підприємництва, підприємництва – </a:t>
          </a:r>
          <a:r>
            <a:rPr lang="uk-UA" sz="1200" i="1" kern="1200" dirty="0" err="1" smtClean="0">
              <a:solidFill>
                <a:srgbClr val="002060"/>
              </a:solidFill>
              <a:latin typeface="Roboto Condensed Light" panose="02000000000000000000" pitchFamily="2" charset="0"/>
              <a:ea typeface="Roboto Condensed Light" panose="02000000000000000000" pitchFamily="2" charset="0"/>
            </a:rPr>
            <a:t>ч.ч</a:t>
          </a:r>
          <a:r>
            <a:rPr lang="uk-UA" sz="1200" i="1" kern="1200" dirty="0" smtClean="0">
              <a:solidFill>
                <a:srgbClr val="002060"/>
              </a:solidFill>
              <a:latin typeface="Roboto Condensed Light" panose="02000000000000000000" pitchFamily="2" charset="0"/>
              <a:ea typeface="Roboto Condensed Light" panose="02000000000000000000" pitchFamily="2" charset="0"/>
            </a:rPr>
            <a:t>. 1, 2 ст. 3,        ст. 42 ГК України</a:t>
          </a:r>
          <a:r>
            <a:rPr lang="uk-UA" sz="1200" kern="1200" dirty="0" smtClean="0">
              <a:solidFill>
                <a:srgbClr val="002060"/>
              </a:solidFill>
              <a:latin typeface="Roboto Condensed Light" panose="02000000000000000000" pitchFamily="2" charset="0"/>
              <a:ea typeface="Roboto Condensed Light" panose="02000000000000000000" pitchFamily="2" charset="0"/>
            </a:rPr>
            <a:t>; (3) щодо переліку </a:t>
          </a:r>
          <a:r>
            <a:rPr lang="uk-UA" sz="1200" kern="1200" dirty="0" err="1" smtClean="0">
              <a:solidFill>
                <a:srgbClr val="002060"/>
              </a:solidFill>
              <a:latin typeface="Roboto Condensed Light" panose="02000000000000000000" pitchFamily="2" charset="0"/>
              <a:ea typeface="Roboto Condensed Light" panose="02000000000000000000" pitchFamily="2" charset="0"/>
            </a:rPr>
            <a:t>суб</a:t>
          </a:r>
          <a:r>
            <a:rPr lang="en-US" sz="1200" kern="1200" dirty="0" smtClean="0">
              <a:solidFill>
                <a:srgbClr val="002060"/>
              </a:solidFill>
              <a:latin typeface="Roboto Condensed Light" panose="02000000000000000000" pitchFamily="2" charset="0"/>
              <a:ea typeface="Roboto Condensed Light" panose="02000000000000000000" pitchFamily="2" charset="0"/>
            </a:rPr>
            <a:t>’</a:t>
          </a:r>
          <a:r>
            <a:rPr lang="uk-UA" sz="1200" kern="1200" dirty="0" err="1" smtClean="0">
              <a:solidFill>
                <a:srgbClr val="002060"/>
              </a:solidFill>
              <a:latin typeface="Roboto Condensed Light" panose="02000000000000000000" pitchFamily="2" charset="0"/>
              <a:ea typeface="Roboto Condensed Light" panose="02000000000000000000" pitchFamily="2" charset="0"/>
            </a:rPr>
            <a:t>єктів</a:t>
          </a:r>
          <a:r>
            <a:rPr lang="uk-UA" sz="1200" kern="1200" dirty="0" smtClean="0">
              <a:solidFill>
                <a:srgbClr val="002060"/>
              </a:solidFill>
              <a:latin typeface="Roboto Condensed Light" panose="02000000000000000000" pitchFamily="2" charset="0"/>
              <a:ea typeface="Roboto Condensed Light" panose="02000000000000000000" pitchFamily="2" charset="0"/>
            </a:rPr>
            <a:t> господарювання – </a:t>
          </a:r>
          <a:r>
            <a:rPr lang="uk-UA" sz="1200" i="1" kern="1200" dirty="0" smtClean="0">
              <a:solidFill>
                <a:srgbClr val="002060"/>
              </a:solidFill>
              <a:latin typeface="Roboto Condensed Light" panose="02000000000000000000" pitchFamily="2" charset="0"/>
              <a:ea typeface="Roboto Condensed Light" panose="02000000000000000000" pitchFamily="2" charset="0"/>
            </a:rPr>
            <a:t>ч. 1 ст. 8, ч. 2 ст. 55 ГК України</a:t>
          </a:r>
          <a:r>
            <a:rPr lang="uk-UA" sz="1200" kern="1200" dirty="0" smtClean="0">
              <a:solidFill>
                <a:srgbClr val="002060"/>
              </a:solidFill>
              <a:latin typeface="Roboto Condensed Light" panose="02000000000000000000" pitchFamily="2" charset="0"/>
              <a:ea typeface="Roboto Condensed Light" panose="02000000000000000000" pitchFamily="2" charset="0"/>
            </a:rPr>
            <a:t>.</a:t>
          </a:r>
        </a:p>
      </dsp:txBody>
      <dsp:txXfrm>
        <a:off x="2562399" y="1448035"/>
        <a:ext cx="6663458" cy="1619967"/>
      </dsp:txXfrm>
    </dsp:sp>
    <dsp:sp modelId="{9F49D494-04B0-4CE1-B202-BFDC2EFDA235}">
      <dsp:nvSpPr>
        <dsp:cNvPr id="0" name=""/>
        <dsp:cNvSpPr/>
      </dsp:nvSpPr>
      <dsp:spPr>
        <a:xfrm>
          <a:off x="1793680" y="2968151"/>
          <a:ext cx="1537438" cy="1750896"/>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D8DCCD8-ADB7-4E55-B386-B75CD7ABDCF6}">
      <dsp:nvSpPr>
        <dsp:cNvPr id="0" name=""/>
        <dsp:cNvSpPr/>
      </dsp:nvSpPr>
      <dsp:spPr>
        <a:xfrm>
          <a:off x="2562399" y="2968151"/>
          <a:ext cx="6663458" cy="1750896"/>
        </a:xfrm>
        <a:prstGeom prst="rect">
          <a:avLst/>
        </a:prstGeom>
        <a:solidFill>
          <a:schemeClr val="lt1">
            <a:alpha val="90000"/>
            <a:hueOff val="0"/>
            <a:satOff val="0"/>
            <a:lumOff val="0"/>
            <a:alphaOff val="0"/>
          </a:schemeClr>
        </a:solidFill>
        <a:ln w="19050" cap="flat" cmpd="sng" algn="ctr">
          <a:solidFill>
            <a:srgbClr val="00206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indent="180000" algn="just" defTabSz="533400">
            <a:lnSpc>
              <a:spcPct val="100000"/>
            </a:lnSpc>
            <a:spcBef>
              <a:spcPct val="0"/>
            </a:spcBef>
            <a:spcAft>
              <a:spcPts val="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Отже, до кола боржників Закон відносив:</a:t>
          </a:r>
          <a:endParaRPr lang="uk-UA" sz="1200" kern="1200" dirty="0" smtClean="0">
            <a:solidFill>
              <a:srgbClr val="002060"/>
            </a:solidFill>
            <a:latin typeface="Roboto Condensed Light" panose="02000000000000000000" pitchFamily="2" charset="0"/>
            <a:ea typeface="Roboto Condensed Light" panose="02000000000000000000" pitchFamily="2" charset="0"/>
          </a:endParaRPr>
        </a:p>
        <a:p>
          <a:pPr lvl="0" indent="180000" algn="just" defTabSz="533400">
            <a:lnSpc>
              <a:spcPct val="100000"/>
            </a:lnSpc>
            <a:spcBef>
              <a:spcPct val="0"/>
            </a:spcBef>
            <a:spcAft>
              <a:spcPts val="0"/>
            </a:spcAft>
          </a:pPr>
          <a:r>
            <a:rPr lang="uk-UA" sz="1200" b="1" u="none" kern="1200" dirty="0" smtClean="0">
              <a:solidFill>
                <a:srgbClr val="002060"/>
              </a:solidFill>
              <a:latin typeface="Roboto Condensed Light" panose="02000000000000000000" pitchFamily="2" charset="0"/>
              <a:ea typeface="Roboto Condensed Light" panose="02000000000000000000" pitchFamily="2" charset="0"/>
            </a:rPr>
            <a:t>юридичну особу - суб'єкт підприємницької діяльності</a:t>
          </a:r>
          <a:r>
            <a:rPr lang="uk-UA" sz="1200" b="0" u="none" kern="1200" dirty="0" smtClean="0">
              <a:solidFill>
                <a:srgbClr val="002060"/>
              </a:solidFill>
              <a:latin typeface="Roboto Condensed Light" panose="02000000000000000000" pitchFamily="2" charset="0"/>
              <a:ea typeface="Roboto Condensed Light" panose="02000000000000000000" pitchFamily="2" charset="0"/>
            </a:rPr>
            <a:t>, </a:t>
          </a:r>
          <a:r>
            <a:rPr lang="uk-UA" sz="1200" b="0" kern="1200" dirty="0" smtClean="0">
              <a:solidFill>
                <a:srgbClr val="002060"/>
              </a:solidFill>
              <a:latin typeface="Roboto Condensed Light" panose="02000000000000000000" pitchFamily="2" charset="0"/>
              <a:ea typeface="Roboto Condensed Light" panose="02000000000000000000" pitchFamily="2" charset="0"/>
            </a:rPr>
            <a:t>тобто юридичну особу, яка здійснює господарську діяльність (підприємництво) та зареєстрована в установленому законом порядку як суб’єкт господарювання (підприємництва);</a:t>
          </a:r>
        </a:p>
        <a:p>
          <a:pPr lvl="0" indent="180000" algn="just" defTabSz="533400">
            <a:lnSpc>
              <a:spcPct val="100000"/>
            </a:lnSpc>
            <a:spcBef>
              <a:spcPct val="0"/>
            </a:spcBef>
            <a:spcAft>
              <a:spcPts val="0"/>
            </a:spcAft>
          </a:pPr>
          <a:r>
            <a:rPr lang="uk-UA" sz="1200" b="1" u="none" kern="1200" dirty="0" smtClean="0">
              <a:solidFill>
                <a:srgbClr val="002060"/>
              </a:solidFill>
              <a:latin typeface="Roboto Condensed Light" panose="02000000000000000000" pitchFamily="2" charset="0"/>
              <a:ea typeface="Roboto Condensed Light" panose="02000000000000000000" pitchFamily="2" charset="0"/>
            </a:rPr>
            <a:t>фізичну особу за зобов'язаннями, які виникли у фізичної особи у зв'язку зі здійсненням нею підприємницької діяльності,</a:t>
          </a:r>
          <a:r>
            <a:rPr lang="uk-UA" sz="1200" b="0" u="none" kern="1200" dirty="0" smtClean="0">
              <a:solidFill>
                <a:srgbClr val="002060"/>
              </a:solidFill>
              <a:latin typeface="Roboto Condensed Light" panose="02000000000000000000" pitchFamily="2" charset="0"/>
              <a:ea typeface="Roboto Condensed Light" panose="02000000000000000000" pitchFamily="2" charset="0"/>
            </a:rPr>
            <a:t> </a:t>
          </a:r>
          <a:r>
            <a:rPr lang="uk-UA" sz="1200" b="0" kern="1200" dirty="0" smtClean="0">
              <a:solidFill>
                <a:srgbClr val="002060"/>
              </a:solidFill>
              <a:latin typeface="Roboto Condensed Light" panose="02000000000000000000" pitchFamily="2" charset="0"/>
              <a:ea typeface="Roboto Condensed Light" panose="02000000000000000000" pitchFamily="2" charset="0"/>
            </a:rPr>
            <a:t>тобто за тими зобов’язаннями, які виникли у зв’язку зі здійсненням нею господарської діяльності (підприємництва) як фізичною особою - підприємцем зареєстрованою в установленому законом порядку як суб’єкт господарювання (підприємництва).</a:t>
          </a:r>
          <a:endParaRPr lang="uk-UA" sz="1200" b="0" kern="1200" dirty="0">
            <a:solidFill>
              <a:srgbClr val="002060"/>
            </a:solidFill>
            <a:latin typeface="Roboto Condensed Light" panose="02000000000000000000" pitchFamily="2" charset="0"/>
            <a:ea typeface="Roboto Condensed Light" panose="02000000000000000000" pitchFamily="2" charset="0"/>
          </a:endParaRPr>
        </a:p>
      </dsp:txBody>
      <dsp:txXfrm>
        <a:off x="2562399" y="2968151"/>
        <a:ext cx="6663458" cy="175089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C2535-78E9-4E6C-8CE9-E3F88E21E474}">
      <dsp:nvSpPr>
        <dsp:cNvPr id="0" name=""/>
        <dsp:cNvSpPr/>
      </dsp:nvSpPr>
      <dsp:spPr>
        <a:xfrm>
          <a:off x="-6064964" y="-936208"/>
          <a:ext cx="7284092" cy="7284092"/>
        </a:xfrm>
        <a:prstGeom prst="blockArc">
          <a:avLst>
            <a:gd name="adj1" fmla="val 18900000"/>
            <a:gd name="adj2" fmla="val 2700000"/>
            <a:gd name="adj3" fmla="val 297"/>
          </a:avLst>
        </a:prstGeom>
        <a:solidFill>
          <a:schemeClr val="accent1"/>
        </a:solid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0A63D0-843D-4CD9-9717-112B7FB5D5AB}">
      <dsp:nvSpPr>
        <dsp:cNvPr id="0" name=""/>
        <dsp:cNvSpPr/>
      </dsp:nvSpPr>
      <dsp:spPr>
        <a:xfrm>
          <a:off x="663835" y="408215"/>
          <a:ext cx="10103841" cy="848200"/>
        </a:xfrm>
        <a:prstGeom prst="rect">
          <a:avLst/>
        </a:prstGeom>
        <a:solidFill>
          <a:schemeClr val="bg1"/>
        </a:solidFill>
        <a:ln w="19050" cap="flat" cmpd="sng" algn="ctr">
          <a:solidFill>
            <a:schemeClr val="accent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60822" tIns="30480" rIns="30480" bIns="30480" numCol="1" spcCol="1270" anchor="t" anchorCtr="0">
          <a:noAutofit/>
        </a:bodyPr>
        <a:lstStyle/>
        <a:p>
          <a:pPr lvl="0" algn="l" defTabSz="533400">
            <a:lnSpc>
              <a:spcPct val="100000"/>
            </a:lnSpc>
            <a:spcBef>
              <a:spcPct val="0"/>
            </a:spcBef>
            <a:spcAft>
              <a:spcPts val="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Кодекс</a:t>
          </a:r>
          <a:endParaRPr lang="uk-UA" sz="1200" b="1" kern="1200" dirty="0">
            <a:solidFill>
              <a:srgbClr val="002060"/>
            </a:solidFill>
            <a:latin typeface="Roboto Condensed Light" panose="02000000000000000000" pitchFamily="2" charset="0"/>
            <a:ea typeface="Roboto Condensed Light" panose="02000000000000000000" pitchFamily="2" charset="0"/>
          </a:endParaRPr>
        </a:p>
        <a:p>
          <a:pPr marL="0" lvl="1" indent="0" algn="just" defTabSz="533400">
            <a:lnSpc>
              <a:spcPct val="100000"/>
            </a:lnSpc>
            <a:spcBef>
              <a:spcPct val="0"/>
            </a:spcBef>
            <a:spcAft>
              <a:spcPts val="0"/>
            </a:spcAft>
            <a:buChar char="••"/>
          </a:pPr>
          <a:r>
            <a:rPr lang="uk-UA" sz="1200" b="1" u="none" kern="1200" dirty="0" smtClean="0">
              <a:solidFill>
                <a:srgbClr val="002060"/>
              </a:solidFill>
              <a:latin typeface="Roboto Condensed Light" panose="02000000000000000000" pitchFamily="2" charset="0"/>
              <a:ea typeface="Roboto Condensed Light" panose="02000000000000000000" pitchFamily="2" charset="0"/>
            </a:rPr>
            <a:t>Боржник це юридична особа або фізична особа, у тому числі фізична особа - підприємець</a:t>
          </a:r>
          <a:r>
            <a:rPr lang="uk-UA" sz="1200" u="none" kern="1200" dirty="0" smtClean="0">
              <a:solidFill>
                <a:srgbClr val="002060"/>
              </a:solidFill>
              <a:latin typeface="Roboto Condensed Light" panose="02000000000000000000" pitchFamily="2" charset="0"/>
              <a:ea typeface="Roboto Condensed Light" panose="02000000000000000000" pitchFamily="2" charset="0"/>
            </a:rPr>
            <a:t>, неспроможна виконати свої грошові зобов'язання, строк виконання яких настав </a:t>
          </a:r>
          <a:r>
            <a:rPr lang="uk-UA" sz="1200" i="1" u="none" kern="1200" dirty="0" smtClean="0">
              <a:solidFill>
                <a:srgbClr val="002060"/>
              </a:solidFill>
              <a:latin typeface="Roboto Condensed Light" panose="02000000000000000000" pitchFamily="2" charset="0"/>
              <a:ea typeface="Roboto Condensed Light" panose="02000000000000000000" pitchFamily="2" charset="0"/>
            </a:rPr>
            <a:t>(</a:t>
          </a:r>
          <a:r>
            <a:rPr lang="uk-UA" sz="1200" i="1" u="none" kern="1200" dirty="0" err="1" smtClean="0">
              <a:solidFill>
                <a:srgbClr val="002060"/>
              </a:solidFill>
              <a:latin typeface="Roboto Condensed Light" panose="02000000000000000000" pitchFamily="2" charset="0"/>
              <a:ea typeface="Roboto Condensed Light" panose="02000000000000000000" pitchFamily="2" charset="0"/>
            </a:rPr>
            <a:t>абз</a:t>
          </a:r>
          <a:r>
            <a:rPr lang="uk-UA" sz="1200" i="1" u="none" kern="1200" dirty="0" smtClean="0">
              <a:solidFill>
                <a:srgbClr val="002060"/>
              </a:solidFill>
              <a:latin typeface="Roboto Condensed Light" panose="02000000000000000000" pitchFamily="2" charset="0"/>
              <a:ea typeface="Roboto Condensed Light" panose="02000000000000000000" pitchFamily="2" charset="0"/>
            </a:rPr>
            <a:t>. 4 ст. 1 Кодексу)</a:t>
          </a:r>
          <a:r>
            <a:rPr lang="uk-UA" sz="1200" u="none" kern="1200" dirty="0" smtClean="0">
              <a:solidFill>
                <a:srgbClr val="002060"/>
              </a:solidFill>
              <a:latin typeface="Roboto Condensed Light" panose="02000000000000000000" pitchFamily="2" charset="0"/>
              <a:ea typeface="Roboto Condensed Light" panose="02000000000000000000" pitchFamily="2" charset="0"/>
            </a:rPr>
            <a:t>.</a:t>
          </a:r>
          <a:endParaRPr lang="uk-UA" sz="1200" u="none" kern="1200" dirty="0">
            <a:solidFill>
              <a:srgbClr val="002060"/>
            </a:solidFill>
            <a:latin typeface="Roboto Condensed Light" panose="02000000000000000000" pitchFamily="2" charset="0"/>
            <a:ea typeface="Roboto Condensed Light" panose="02000000000000000000" pitchFamily="2" charset="0"/>
          </a:endParaRPr>
        </a:p>
      </dsp:txBody>
      <dsp:txXfrm>
        <a:off x="663835" y="408215"/>
        <a:ext cx="10103841" cy="848200"/>
      </dsp:txXfrm>
    </dsp:sp>
    <dsp:sp modelId="{B3F4F7ED-849A-4976-9C0B-2EBD0D469A9D}">
      <dsp:nvSpPr>
        <dsp:cNvPr id="0" name=""/>
        <dsp:cNvSpPr/>
      </dsp:nvSpPr>
      <dsp:spPr>
        <a:xfrm>
          <a:off x="143503" y="311983"/>
          <a:ext cx="1040665" cy="1040665"/>
        </a:xfrm>
        <a:prstGeom prst="ellipse">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8E68C9-0F0C-463B-8857-56F6DE01FE36}">
      <dsp:nvSpPr>
        <dsp:cNvPr id="0" name=""/>
        <dsp:cNvSpPr/>
      </dsp:nvSpPr>
      <dsp:spPr>
        <a:xfrm>
          <a:off x="1141145" y="1604984"/>
          <a:ext cx="9626531" cy="952691"/>
        </a:xfrm>
        <a:prstGeom prst="rect">
          <a:avLst/>
        </a:prstGeom>
        <a:solidFill>
          <a:schemeClr val="bg1"/>
        </a:solidFill>
        <a:ln w="19050" cap="flat" cmpd="sng" algn="ctr">
          <a:solidFill>
            <a:schemeClr val="accent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60822" tIns="30480" rIns="30480" bIns="30480" numCol="1" spcCol="1270" anchor="t" anchorCtr="0">
          <a:noAutofit/>
        </a:bodyPr>
        <a:lstStyle/>
        <a:p>
          <a:pPr lvl="0" algn="l" defTabSz="533400">
            <a:lnSpc>
              <a:spcPct val="100000"/>
            </a:lnSpc>
            <a:spcBef>
              <a:spcPct val="0"/>
            </a:spcBef>
            <a:spcAft>
              <a:spcPts val="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Цивільний кодекс України (ЦК України)</a:t>
          </a:r>
          <a:endParaRPr lang="uk-UA" sz="1200" b="1" kern="1200" dirty="0">
            <a:solidFill>
              <a:srgbClr val="002060"/>
            </a:solidFill>
            <a:latin typeface="Roboto Condensed Light" panose="02000000000000000000" pitchFamily="2" charset="0"/>
            <a:ea typeface="Roboto Condensed Light" panose="02000000000000000000" pitchFamily="2" charset="0"/>
          </a:endParaRPr>
        </a:p>
        <a:p>
          <a:pPr marL="0" lvl="1" indent="0" algn="just" defTabSz="533400">
            <a:lnSpc>
              <a:spcPct val="100000"/>
            </a:lnSpc>
            <a:spcBef>
              <a:spcPct val="0"/>
            </a:spcBef>
            <a:spcAft>
              <a:spcPts val="0"/>
            </a:spcAft>
            <a:buChar char="••"/>
          </a:pPr>
          <a:r>
            <a:rPr lang="uk-UA" sz="1200" kern="1200" dirty="0" smtClean="0">
              <a:solidFill>
                <a:srgbClr val="002060"/>
              </a:solidFill>
              <a:latin typeface="Roboto Condensed Light" panose="02000000000000000000" pitchFamily="2" charset="0"/>
              <a:ea typeface="Roboto Condensed Light" panose="02000000000000000000" pitchFamily="2" charset="0"/>
            </a:rPr>
            <a:t>Для більш точного визначення кола суб’єктів, які в розумінні Кодексу можуть вважатися боржниками див. положення  ЦК України: (1) щодо визначення юридичної особи – </a:t>
          </a:r>
          <a:r>
            <a:rPr lang="uk-UA" sz="1200" i="1" kern="1200" dirty="0" smtClean="0">
              <a:solidFill>
                <a:srgbClr val="002060"/>
              </a:solidFill>
              <a:latin typeface="Roboto Condensed Light" panose="02000000000000000000" pitchFamily="2" charset="0"/>
              <a:ea typeface="Roboto Condensed Light" panose="02000000000000000000" pitchFamily="2" charset="0"/>
            </a:rPr>
            <a:t>ст. 80 ЦК України;</a:t>
          </a:r>
          <a:r>
            <a:rPr lang="uk-UA" sz="1200" kern="1200" dirty="0" smtClean="0">
              <a:solidFill>
                <a:srgbClr val="002060"/>
              </a:solidFill>
              <a:latin typeface="Roboto Condensed Light" panose="02000000000000000000" pitchFamily="2" charset="0"/>
              <a:ea typeface="Roboto Condensed Light" panose="02000000000000000000" pitchFamily="2" charset="0"/>
            </a:rPr>
            <a:t> (2) щодо  припинення юридичної особи в процесі банкрутства – </a:t>
          </a:r>
          <a:r>
            <a:rPr lang="uk-UA" sz="1200" i="1" kern="1200" dirty="0" smtClean="0">
              <a:solidFill>
                <a:srgbClr val="002060"/>
              </a:solidFill>
              <a:latin typeface="Roboto Condensed Light" panose="02000000000000000000" pitchFamily="2" charset="0"/>
              <a:ea typeface="Roboto Condensed Light" panose="02000000000000000000" pitchFamily="2" charset="0"/>
            </a:rPr>
            <a:t>ч. 6 ст. 104 ЦК України</a:t>
          </a:r>
          <a:r>
            <a:rPr lang="uk-UA" sz="1200" i="0" u="none" kern="1200" dirty="0" smtClean="0">
              <a:solidFill>
                <a:srgbClr val="002060"/>
              </a:solidFill>
              <a:latin typeface="Roboto Condensed Light" panose="02000000000000000000" pitchFamily="2" charset="0"/>
              <a:ea typeface="Roboto Condensed Light" panose="02000000000000000000" pitchFamily="2" charset="0"/>
            </a:rPr>
            <a:t>; (3) </a:t>
          </a:r>
          <a:r>
            <a:rPr lang="uk-UA" sz="1200" kern="1200" dirty="0" smtClean="0">
              <a:solidFill>
                <a:srgbClr val="002060"/>
              </a:solidFill>
              <a:latin typeface="Roboto Condensed Light" panose="02000000000000000000" pitchFamily="2" charset="0"/>
              <a:ea typeface="Roboto Condensed Light" panose="02000000000000000000" pitchFamily="2" charset="0"/>
            </a:rPr>
            <a:t>щодо поділу, створення та державної реєстрації юридичних осіб – </a:t>
          </a:r>
          <a:r>
            <a:rPr lang="uk-UA" sz="1200" i="1" kern="1200" dirty="0" err="1" smtClean="0">
              <a:solidFill>
                <a:srgbClr val="002060"/>
              </a:solidFill>
              <a:latin typeface="Roboto Condensed Light" panose="02000000000000000000" pitchFamily="2" charset="0"/>
              <a:ea typeface="Roboto Condensed Light" panose="02000000000000000000" pitchFamily="2" charset="0"/>
            </a:rPr>
            <a:t>ч.ч</a:t>
          </a:r>
          <a:r>
            <a:rPr lang="uk-UA" sz="1200" i="1" kern="1200" dirty="0" smtClean="0">
              <a:solidFill>
                <a:srgbClr val="002060"/>
              </a:solidFill>
              <a:latin typeface="Roboto Condensed Light" panose="02000000000000000000" pitchFamily="2" charset="0"/>
              <a:ea typeface="Roboto Condensed Light" panose="02000000000000000000" pitchFamily="2" charset="0"/>
            </a:rPr>
            <a:t>. 2, 3 ст. 81, ч. 1 ст. 89 ЦК України</a:t>
          </a:r>
          <a:r>
            <a:rPr lang="uk-UA" sz="1200" kern="1200" dirty="0" smtClean="0">
              <a:solidFill>
                <a:srgbClr val="002060"/>
              </a:solidFill>
              <a:latin typeface="Roboto Condensed Light" panose="02000000000000000000" pitchFamily="2" charset="0"/>
              <a:ea typeface="Roboto Condensed Light" panose="02000000000000000000" pitchFamily="2" charset="0"/>
            </a:rPr>
            <a:t>.</a:t>
          </a:r>
          <a:endParaRPr lang="uk-UA" sz="1200" kern="1200" dirty="0">
            <a:solidFill>
              <a:srgbClr val="002060"/>
            </a:solidFill>
            <a:latin typeface="Roboto Condensed Light" panose="02000000000000000000" pitchFamily="2" charset="0"/>
            <a:ea typeface="Roboto Condensed Light" panose="02000000000000000000" pitchFamily="2" charset="0"/>
          </a:endParaRPr>
        </a:p>
      </dsp:txBody>
      <dsp:txXfrm>
        <a:off x="1141145" y="1604984"/>
        <a:ext cx="9626531" cy="952691"/>
      </dsp:txXfrm>
    </dsp:sp>
    <dsp:sp modelId="{7D2A108E-EFF1-4BF3-B3A9-F1B3B95D1B9D}">
      <dsp:nvSpPr>
        <dsp:cNvPr id="0" name=""/>
        <dsp:cNvSpPr/>
      </dsp:nvSpPr>
      <dsp:spPr>
        <a:xfrm>
          <a:off x="620813" y="1560997"/>
          <a:ext cx="1040665" cy="1040665"/>
        </a:xfrm>
        <a:prstGeom prst="ellipse">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C588B6-15B2-4E3E-A3F5-45954090FD7F}">
      <dsp:nvSpPr>
        <dsp:cNvPr id="0" name=""/>
        <dsp:cNvSpPr/>
      </dsp:nvSpPr>
      <dsp:spPr>
        <a:xfrm>
          <a:off x="1141145" y="2863298"/>
          <a:ext cx="9626531" cy="934092"/>
        </a:xfrm>
        <a:prstGeom prst="rect">
          <a:avLst/>
        </a:prstGeom>
        <a:solidFill>
          <a:schemeClr val="bg1"/>
        </a:solidFill>
        <a:ln w="19050" cap="flat" cmpd="sng" algn="ctr">
          <a:solidFill>
            <a:schemeClr val="accent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60822" tIns="30480" rIns="30480" bIns="30480" numCol="1" spcCol="1270" anchor="t" anchorCtr="0">
          <a:noAutofit/>
        </a:bodyPr>
        <a:lstStyle/>
        <a:p>
          <a:pPr lvl="0" algn="l" defTabSz="533400">
            <a:lnSpc>
              <a:spcPct val="100000"/>
            </a:lnSpc>
            <a:spcBef>
              <a:spcPct val="0"/>
            </a:spcBef>
            <a:spcAft>
              <a:spcPts val="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Закон України «Про державну реєстрацію юридичних осіб, фізичних осіб - підприємців та громадських формувань»</a:t>
          </a:r>
          <a:endParaRPr lang="uk-UA" sz="1200" b="1" kern="1200" dirty="0">
            <a:solidFill>
              <a:srgbClr val="002060"/>
            </a:solidFill>
            <a:latin typeface="Roboto Condensed Light" panose="02000000000000000000" pitchFamily="2" charset="0"/>
            <a:ea typeface="Roboto Condensed Light" panose="02000000000000000000" pitchFamily="2" charset="0"/>
          </a:endParaRPr>
        </a:p>
        <a:p>
          <a:pPr marL="0" lvl="1" indent="0" algn="just" defTabSz="533400">
            <a:lnSpc>
              <a:spcPct val="100000"/>
            </a:lnSpc>
            <a:spcBef>
              <a:spcPct val="0"/>
            </a:spcBef>
            <a:spcAft>
              <a:spcPts val="0"/>
            </a:spcAft>
            <a:buChar char="••"/>
          </a:pPr>
          <a:r>
            <a:rPr lang="uk-UA" sz="1200" kern="1200" dirty="0" smtClean="0">
              <a:solidFill>
                <a:srgbClr val="002060"/>
              </a:solidFill>
              <a:latin typeface="Roboto Condensed Light" panose="02000000000000000000" pitchFamily="2" charset="0"/>
              <a:ea typeface="Roboto Condensed Light" panose="02000000000000000000" pitchFamily="2" charset="0"/>
            </a:rPr>
            <a:t>Згідно з ч.1 ст. 3 Закону дія цього Закону поширюється на відносини, що виникають у сфері державної реєстрації, зокрема, юридичних осіб незалежно від організаційно-правової форми, форми власності та підпорядкування.</a:t>
          </a:r>
          <a:endParaRPr lang="uk-UA" sz="1200" kern="1200" dirty="0">
            <a:solidFill>
              <a:srgbClr val="002060"/>
            </a:solidFill>
            <a:latin typeface="Roboto Condensed Light" panose="02000000000000000000" pitchFamily="2" charset="0"/>
            <a:ea typeface="Roboto Condensed Light" panose="02000000000000000000" pitchFamily="2" charset="0"/>
          </a:endParaRPr>
        </a:p>
      </dsp:txBody>
      <dsp:txXfrm>
        <a:off x="1141145" y="2863298"/>
        <a:ext cx="9626531" cy="934092"/>
      </dsp:txXfrm>
    </dsp:sp>
    <dsp:sp modelId="{C0421997-8754-439B-861C-9AF28832A004}">
      <dsp:nvSpPr>
        <dsp:cNvPr id="0" name=""/>
        <dsp:cNvSpPr/>
      </dsp:nvSpPr>
      <dsp:spPr>
        <a:xfrm>
          <a:off x="620813" y="2810012"/>
          <a:ext cx="1040665" cy="1040665"/>
        </a:xfrm>
        <a:prstGeom prst="ellipse">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61E7B1-7461-4EBE-BA87-31889152B8C8}">
      <dsp:nvSpPr>
        <dsp:cNvPr id="0" name=""/>
        <dsp:cNvSpPr/>
      </dsp:nvSpPr>
      <dsp:spPr>
        <a:xfrm>
          <a:off x="663835" y="3911690"/>
          <a:ext cx="10103841" cy="1335340"/>
        </a:xfrm>
        <a:prstGeom prst="rect">
          <a:avLst/>
        </a:prstGeom>
        <a:solidFill>
          <a:schemeClr val="bg1"/>
        </a:solidFill>
        <a:ln w="19050" cap="flat" cmpd="sng" algn="ctr">
          <a:solidFill>
            <a:srgbClr val="00206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60822" tIns="30480" rIns="30480" bIns="30480" numCol="1" spcCol="1270" anchor="ctr" anchorCtr="0">
          <a:noAutofit/>
        </a:bodyPr>
        <a:lstStyle/>
        <a:p>
          <a:pPr lvl="0" algn="just" defTabSz="533400">
            <a:lnSpc>
              <a:spcPct val="100000"/>
            </a:lnSpc>
            <a:spcBef>
              <a:spcPct val="0"/>
            </a:spcBef>
            <a:spcAft>
              <a:spcPts val="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Отже, на відміну від Закону, Кодекс не пов’язує можливість банкрутства лише тих юридичних та фізичних осіб, що здійснюють підприємницьку діяльність (суб’єктів підприємництва). Кодекс допускає можливість застосування процедур банкрутства до будь-яких:</a:t>
          </a:r>
        </a:p>
        <a:p>
          <a:pPr lvl="0" algn="just" defTabSz="533400">
            <a:lnSpc>
              <a:spcPct val="100000"/>
            </a:lnSpc>
            <a:spcBef>
              <a:spcPct val="0"/>
            </a:spcBef>
            <a:spcAft>
              <a:spcPts val="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фізичних осіб (в т. ч. фізичних осіб – підприємців);</a:t>
          </a:r>
        </a:p>
        <a:p>
          <a:pPr lvl="0" algn="just" defTabSz="533400">
            <a:lnSpc>
              <a:spcPct val="100000"/>
            </a:lnSpc>
            <a:spcBef>
              <a:spcPct val="0"/>
            </a:spcBef>
            <a:spcAft>
              <a:spcPts val="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юридичних осіб як приватного, так і публічного права, зареєстрованих відповідно до Закону України «Про державну реєстрацію юридичних осіб, фізичних осіб – підприємців та громадських формувань» (крім банків та казенних підприємств). Так, боржниками  можуть бути навіть органи державної влади, органи місцевого самоврядування, інші суб’єкти владних повноважень та утворені ними установи, організації.</a:t>
          </a:r>
          <a:endParaRPr lang="uk-UA" sz="1200" b="1" kern="1200" dirty="0">
            <a:solidFill>
              <a:srgbClr val="002060"/>
            </a:solidFill>
            <a:latin typeface="Roboto Condensed Light" panose="02000000000000000000" pitchFamily="2" charset="0"/>
            <a:ea typeface="Roboto Condensed Light" panose="02000000000000000000" pitchFamily="2" charset="0"/>
          </a:endParaRPr>
        </a:p>
      </dsp:txBody>
      <dsp:txXfrm>
        <a:off x="663835" y="3911690"/>
        <a:ext cx="10103841" cy="1335340"/>
      </dsp:txXfrm>
    </dsp:sp>
    <dsp:sp modelId="{F316F281-3FC3-4FF6-88F5-D39A6EB05EA1}">
      <dsp:nvSpPr>
        <dsp:cNvPr id="0" name=""/>
        <dsp:cNvSpPr/>
      </dsp:nvSpPr>
      <dsp:spPr>
        <a:xfrm>
          <a:off x="22364" y="3911690"/>
          <a:ext cx="1282942" cy="1335340"/>
        </a:xfrm>
        <a:prstGeom prst="ellipse">
          <a:avLst/>
        </a:prstGeom>
        <a:solidFill>
          <a:schemeClr val="accent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90591-090A-4E3C-A218-84F038C71BED}">
      <dsp:nvSpPr>
        <dsp:cNvPr id="0" name=""/>
        <dsp:cNvSpPr/>
      </dsp:nvSpPr>
      <dsp:spPr>
        <a:xfrm rot="16200000">
          <a:off x="-3247" y="7315"/>
          <a:ext cx="3927819" cy="3913187"/>
        </a:xfrm>
        <a:prstGeom prst="flowChartManualOperation">
          <a:avLst/>
        </a:prstGeom>
        <a:solidFill>
          <a:schemeClr val="bg1"/>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just" defTabSz="622300">
            <a:lnSpc>
              <a:spcPct val="90000"/>
            </a:lnSpc>
            <a:spcBef>
              <a:spcPct val="0"/>
            </a:spcBef>
            <a:spcAft>
              <a:spcPct val="35000"/>
            </a:spcAft>
          </a:pPr>
          <a:r>
            <a:rPr lang="uk-UA" sz="1400" kern="1200" dirty="0" smtClean="0">
              <a:solidFill>
                <a:srgbClr val="002060"/>
              </a:solidFill>
              <a:latin typeface="Roboto Condensed Light" panose="02000000000000000000" pitchFamily="2" charset="0"/>
              <a:ea typeface="Roboto Condensed Light" panose="02000000000000000000" pitchFamily="2" charset="0"/>
            </a:rPr>
            <a:t>Провадження у справі про банкрутство є процедурним процесом, у якому кожна із судових процедур (розпорядження майном, санація, ліквідація), що застосовується господарським судом до боржника, має певні етапи її проведення, передбачає відповідні судові дії та наслідки їх застосування.</a:t>
          </a:r>
          <a:endParaRPr lang="uk-UA" sz="1400" kern="1200" dirty="0">
            <a:solidFill>
              <a:srgbClr val="002060"/>
            </a:solidFill>
          </a:endParaRPr>
        </a:p>
      </dsp:txBody>
      <dsp:txXfrm rot="5400000">
        <a:off x="4069" y="785563"/>
        <a:ext cx="3913187" cy="2356691"/>
      </dsp:txXfrm>
    </dsp:sp>
    <dsp:sp modelId="{BCE964E1-7BBD-4069-9581-CD9F304C1E78}">
      <dsp:nvSpPr>
        <dsp:cNvPr id="0" name=""/>
        <dsp:cNvSpPr/>
      </dsp:nvSpPr>
      <dsp:spPr>
        <a:xfrm rot="16200000">
          <a:off x="4203428" y="7315"/>
          <a:ext cx="3927819" cy="3913187"/>
        </a:xfrm>
        <a:prstGeom prst="flowChartManualOperation">
          <a:avLst/>
        </a:prstGeom>
        <a:solidFill>
          <a:srgbClr val="002060"/>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just" defTabSz="622300">
            <a:lnSpc>
              <a:spcPct val="90000"/>
            </a:lnSpc>
            <a:spcBef>
              <a:spcPct val="0"/>
            </a:spcBef>
            <a:spcAft>
              <a:spcPct val="35000"/>
            </a:spcAft>
          </a:pPr>
          <a:r>
            <a:rPr lang="uk-UA" sz="1400" b="1" kern="1200" dirty="0" smtClean="0">
              <a:solidFill>
                <a:schemeClr val="bg1"/>
              </a:solidFill>
              <a:latin typeface="Roboto Condensed Light" panose="02000000000000000000" pitchFamily="2" charset="0"/>
              <a:ea typeface="Roboto Condensed Light" panose="02000000000000000000" pitchFamily="2" charset="0"/>
            </a:rPr>
            <a:t>Судові процедури, які застосовуються щодо боржника, передбачають фактично перехід управління ним та розпорядження його майном до арбітражного керуючого (розпорядника майна, керуючого санацією, ліквідатора) та ліквідацію банкрута у разі введення ліквідаційної процедури.</a:t>
          </a:r>
          <a:endParaRPr lang="uk-UA" sz="1400" b="1" kern="1200" dirty="0">
            <a:solidFill>
              <a:schemeClr val="bg1"/>
            </a:solidFill>
          </a:endParaRPr>
        </a:p>
      </dsp:txBody>
      <dsp:txXfrm rot="5400000">
        <a:off x="4210744" y="785563"/>
        <a:ext cx="3913187" cy="23566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81273-03E7-4B19-AB31-B90ABED9CA40}">
      <dsp:nvSpPr>
        <dsp:cNvPr id="0" name=""/>
        <dsp:cNvSpPr/>
      </dsp:nvSpPr>
      <dsp:spPr>
        <a:xfrm rot="16200000">
          <a:off x="-558529" y="559723"/>
          <a:ext cx="4224994" cy="3105547"/>
        </a:xfrm>
        <a:prstGeom prst="round2DiagRect">
          <a:avLst/>
        </a:prstGeom>
        <a:solidFill>
          <a:schemeClr val="bg1"/>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ctr" anchorCtr="0">
          <a:noAutofit/>
        </a:bodyPr>
        <a:lstStyle/>
        <a:p>
          <a:pPr lvl="0" algn="just" defTabSz="533400">
            <a:lnSpc>
              <a:spcPct val="90000"/>
            </a:lnSpc>
            <a:spcBef>
              <a:spcPct val="0"/>
            </a:spcBef>
            <a:spcAft>
              <a:spcPct val="35000"/>
            </a:spcAft>
          </a:pPr>
          <a:r>
            <a:rPr lang="uk-UA" sz="1200" kern="1200" dirty="0" smtClean="0">
              <a:solidFill>
                <a:srgbClr val="002060"/>
              </a:solidFill>
              <a:latin typeface="Roboto Condensed Light" panose="02000000000000000000" pitchFamily="2" charset="0"/>
              <a:ea typeface="Roboto Condensed Light" panose="02000000000000000000" pitchFamily="2" charset="0"/>
            </a:rPr>
            <a:t>Основний Закон України як акт установчої влади, що належить народу, визначає, зокрема, засади державного устрою, принципи здійснення державної влади, систему і межі компетенції органів державної влади, механізм реалізації державно-владних повноважень. </a:t>
          </a:r>
        </a:p>
        <a:p>
          <a:pPr lvl="0" algn="just" defTabSz="533400">
            <a:lnSpc>
              <a:spcPct val="90000"/>
            </a:lnSpc>
            <a:spcBef>
              <a:spcPct val="0"/>
            </a:spcBef>
            <a:spcAft>
              <a:spcPct val="35000"/>
            </a:spcAft>
          </a:pPr>
          <a:r>
            <a:rPr lang="uk-UA" sz="1200" kern="1200" dirty="0" smtClean="0">
              <a:solidFill>
                <a:srgbClr val="002060"/>
              </a:solidFill>
              <a:latin typeface="Roboto Condensed Light" panose="02000000000000000000" pitchFamily="2" charset="0"/>
              <a:ea typeface="Roboto Condensed Light" panose="02000000000000000000" pitchFamily="2" charset="0"/>
            </a:rPr>
            <a:t>… </a:t>
          </a:r>
          <a:r>
            <a:rPr lang="uk-UA" sz="1200" b="1" kern="1200" dirty="0" smtClean="0">
              <a:solidFill>
                <a:srgbClr val="002060"/>
              </a:solidFill>
              <a:latin typeface="Roboto Condensed Light" panose="02000000000000000000" pitchFamily="2" charset="0"/>
              <a:ea typeface="Roboto Condensed Light" panose="02000000000000000000" pitchFamily="2" charset="0"/>
            </a:rPr>
            <a:t>Конституція України передбачає структуровану, багаторівневу, ієрархічну систему органів державної влади, які наділені відповідною компетенцією, мають свій предмет відання та владні повноваження</a:t>
          </a:r>
          <a:r>
            <a:rPr lang="uk-UA" sz="1200" kern="1200" dirty="0" smtClean="0">
              <a:solidFill>
                <a:srgbClr val="002060"/>
              </a:solidFill>
              <a:latin typeface="Roboto Condensed Light" panose="02000000000000000000" pitchFamily="2" charset="0"/>
              <a:ea typeface="Roboto Condensed Light" panose="02000000000000000000" pitchFamily="2" charset="0"/>
            </a:rPr>
            <a:t>.</a:t>
          </a:r>
        </a:p>
        <a:p>
          <a:pPr lvl="0" algn="just" defTabSz="533400">
            <a:lnSpc>
              <a:spcPct val="90000"/>
            </a:lnSpc>
            <a:spcBef>
              <a:spcPct val="0"/>
            </a:spcBef>
            <a:spcAft>
              <a:spcPct val="35000"/>
            </a:spcAft>
          </a:pPr>
          <a:r>
            <a:rPr lang="uk-UA" sz="1200" b="0" i="1" kern="1200" dirty="0" smtClean="0">
              <a:solidFill>
                <a:srgbClr val="002060"/>
              </a:solidFill>
              <a:latin typeface="Roboto Condensed Light" panose="02000000000000000000" pitchFamily="2" charset="0"/>
              <a:ea typeface="Roboto Condensed Light" panose="02000000000000000000" pitchFamily="2" charset="0"/>
            </a:rPr>
            <a:t>(</a:t>
          </a:r>
          <a:r>
            <a:rPr lang="uk-UA" sz="1200" b="0" i="1" kern="1200" dirty="0" err="1" smtClean="0">
              <a:solidFill>
                <a:srgbClr val="002060"/>
              </a:solidFill>
              <a:latin typeface="Roboto Condensed Light" panose="02000000000000000000" pitchFamily="2" charset="0"/>
              <a:ea typeface="Roboto Condensed Light" panose="02000000000000000000" pitchFamily="2" charset="0"/>
            </a:rPr>
            <a:t>абз</a:t>
          </a:r>
          <a:r>
            <a:rPr lang="uk-UA" sz="1200" b="0" i="1" kern="1200" dirty="0" smtClean="0">
              <a:solidFill>
                <a:srgbClr val="002060"/>
              </a:solidFill>
              <a:latin typeface="Roboto Condensed Light" panose="02000000000000000000" pitchFamily="2" charset="0"/>
              <a:ea typeface="Roboto Condensed Light" panose="02000000000000000000" pitchFamily="2" charset="0"/>
            </a:rPr>
            <a:t>. 3 п. 3.1 та </a:t>
          </a:r>
          <a:r>
            <a:rPr lang="uk-UA" sz="1200" b="0" i="1" kern="1200" dirty="0" err="1" smtClean="0">
              <a:solidFill>
                <a:srgbClr val="002060"/>
              </a:solidFill>
              <a:latin typeface="Roboto Condensed Light" panose="02000000000000000000" pitchFamily="2" charset="0"/>
              <a:ea typeface="Roboto Condensed Light" panose="02000000000000000000" pitchFamily="2" charset="0"/>
            </a:rPr>
            <a:t>абз</a:t>
          </a:r>
          <a:r>
            <a:rPr lang="uk-UA" sz="1200" b="0" i="1" kern="1200" dirty="0" smtClean="0">
              <a:solidFill>
                <a:srgbClr val="002060"/>
              </a:solidFill>
              <a:latin typeface="Roboto Condensed Light" panose="02000000000000000000" pitchFamily="2" charset="0"/>
              <a:ea typeface="Roboto Condensed Light" panose="02000000000000000000" pitchFamily="2" charset="0"/>
            </a:rPr>
            <a:t>. 1 п. 3.2 мотивувальної частини Рішення Конституційного Суду України (справа про Національну комісію, що здійснює державне регулювання у сферах енергетики та комунальних послуг) від 13.06.2019 № 5-р/2019)</a:t>
          </a:r>
          <a:r>
            <a:rPr lang="uk-UA" sz="1200" b="0" kern="1200" dirty="0" smtClean="0">
              <a:solidFill>
                <a:srgbClr val="002060"/>
              </a:solidFill>
              <a:latin typeface="Roboto Condensed Light" panose="02000000000000000000" pitchFamily="2" charset="0"/>
              <a:ea typeface="Roboto Condensed Light" panose="02000000000000000000" pitchFamily="2" charset="0"/>
            </a:rPr>
            <a:t>.</a:t>
          </a:r>
          <a:endParaRPr lang="uk-UA" sz="1200" kern="1200" dirty="0">
            <a:solidFill>
              <a:srgbClr val="002060"/>
            </a:solidFill>
          </a:endParaRPr>
        </a:p>
      </dsp:txBody>
      <dsp:txXfrm rot="5400000">
        <a:off x="152794" y="151600"/>
        <a:ext cx="2802347" cy="3921794"/>
      </dsp:txXfrm>
    </dsp:sp>
    <dsp:sp modelId="{BB82218D-33B5-4581-8AE6-22CEA3794008}">
      <dsp:nvSpPr>
        <dsp:cNvPr id="0" name=""/>
        <dsp:cNvSpPr/>
      </dsp:nvSpPr>
      <dsp:spPr>
        <a:xfrm rot="16200000">
          <a:off x="2779934" y="559723"/>
          <a:ext cx="4224994" cy="3105547"/>
        </a:xfrm>
        <a:prstGeom prst="round2DiagRect">
          <a:avLst/>
        </a:prstGeom>
        <a:solidFill>
          <a:schemeClr val="bg1"/>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ctr" anchorCtr="0">
          <a:noAutofit/>
        </a:bodyPr>
        <a:lstStyle/>
        <a:p>
          <a:pPr lvl="0" algn="just" defTabSz="533400">
            <a:lnSpc>
              <a:spcPct val="90000"/>
            </a:lnSpc>
            <a:spcBef>
              <a:spcPct val="0"/>
            </a:spcBef>
            <a:spcAft>
              <a:spcPct val="35000"/>
            </a:spcAft>
          </a:pPr>
          <a:r>
            <a:rPr lang="uk-UA" sz="1200" kern="1200" dirty="0" smtClean="0">
              <a:solidFill>
                <a:srgbClr val="002060"/>
              </a:solidFill>
              <a:latin typeface="Roboto Condensed Light" panose="02000000000000000000" pitchFamily="2" charset="0"/>
              <a:ea typeface="Roboto Condensed Light" panose="02000000000000000000" pitchFamily="2" charset="0"/>
            </a:rPr>
            <a:t>Поділ державної влади є структурною диференціацією трьох рівнозначних основних функцій держави: законодавчої, виконавчої, судової. </a:t>
          </a:r>
          <a:r>
            <a:rPr lang="uk-UA" sz="1200" b="1" kern="1200" dirty="0" smtClean="0">
              <a:solidFill>
                <a:srgbClr val="002060"/>
              </a:solidFill>
              <a:latin typeface="Roboto Condensed Light" panose="02000000000000000000" pitchFamily="2" charset="0"/>
              <a:ea typeface="Roboto Condensed Light" panose="02000000000000000000" pitchFamily="2" charset="0"/>
            </a:rPr>
            <a:t>Він відображає функціональну визначеність кожного з державних органів, передбачає не тільки розмежування їх повноважень, а й їх взаємодію, систему взаємних стримувань та </a:t>
          </a:r>
          <a:r>
            <a:rPr lang="uk-UA" sz="1200" b="1" kern="1200" dirty="0" err="1" smtClean="0">
              <a:solidFill>
                <a:srgbClr val="002060"/>
              </a:solidFill>
              <a:latin typeface="Roboto Condensed Light" panose="02000000000000000000" pitchFamily="2" charset="0"/>
              <a:ea typeface="Roboto Condensed Light" panose="02000000000000000000" pitchFamily="2" charset="0"/>
            </a:rPr>
            <a:t>противаг</a:t>
          </a:r>
          <a:r>
            <a:rPr lang="uk-UA" sz="1200" b="1" kern="1200" dirty="0" smtClean="0">
              <a:solidFill>
                <a:srgbClr val="002060"/>
              </a:solidFill>
              <a:latin typeface="Roboto Condensed Light" panose="02000000000000000000" pitchFamily="2" charset="0"/>
              <a:ea typeface="Roboto Condensed Light" panose="02000000000000000000" pitchFamily="2" charset="0"/>
            </a:rPr>
            <a:t>, які мають на меті забезпечення їх співробітництва як єдиної державної влади</a:t>
          </a:r>
          <a:r>
            <a:rPr lang="uk-UA" sz="1200" kern="1200" dirty="0" smtClean="0">
              <a:solidFill>
                <a:srgbClr val="002060"/>
              </a:solidFill>
              <a:latin typeface="Roboto Condensed Light" panose="02000000000000000000" pitchFamily="2" charset="0"/>
              <a:ea typeface="Roboto Condensed Light" panose="02000000000000000000" pitchFamily="2" charset="0"/>
            </a:rPr>
            <a:t>.</a:t>
          </a:r>
        </a:p>
        <a:p>
          <a:pPr lvl="0" algn="just" defTabSz="533400">
            <a:lnSpc>
              <a:spcPct val="90000"/>
            </a:lnSpc>
            <a:spcBef>
              <a:spcPct val="0"/>
            </a:spcBef>
            <a:spcAft>
              <a:spcPct val="35000"/>
            </a:spcAft>
          </a:pPr>
          <a:r>
            <a:rPr lang="uk-UA" sz="1200" b="0" i="1" kern="1200" dirty="0" smtClean="0">
              <a:solidFill>
                <a:srgbClr val="002060"/>
              </a:solidFill>
              <a:latin typeface="Roboto Condensed Light" panose="02000000000000000000" pitchFamily="2" charset="0"/>
              <a:ea typeface="Roboto Condensed Light" panose="02000000000000000000" pitchFamily="2" charset="0"/>
            </a:rPr>
            <a:t>(</a:t>
          </a:r>
          <a:r>
            <a:rPr lang="uk-UA" sz="1200" b="0" i="1" kern="1200" dirty="0" err="1" smtClean="0">
              <a:solidFill>
                <a:srgbClr val="002060"/>
              </a:solidFill>
              <a:latin typeface="Roboto Condensed Light" panose="02000000000000000000" pitchFamily="2" charset="0"/>
              <a:ea typeface="Roboto Condensed Light" panose="02000000000000000000" pitchFamily="2" charset="0"/>
            </a:rPr>
            <a:t>абз</a:t>
          </a:r>
          <a:r>
            <a:rPr lang="uk-UA" sz="1200" b="0" i="1" kern="1200" dirty="0" smtClean="0">
              <a:solidFill>
                <a:srgbClr val="002060"/>
              </a:solidFill>
              <a:latin typeface="Roboto Condensed Light" panose="02000000000000000000" pitchFamily="2" charset="0"/>
              <a:ea typeface="Roboto Condensed Light" panose="02000000000000000000" pitchFamily="2" charset="0"/>
            </a:rPr>
            <a:t>. 2 </a:t>
          </a:r>
          <a:r>
            <a:rPr lang="uk-UA" sz="1200" b="0" i="1" kern="1200" dirty="0" err="1" smtClean="0">
              <a:solidFill>
                <a:srgbClr val="002060"/>
              </a:solidFill>
              <a:latin typeface="Roboto Condensed Light" panose="02000000000000000000" pitchFamily="2" charset="0"/>
              <a:ea typeface="Roboto Condensed Light" panose="02000000000000000000" pitchFamily="2" charset="0"/>
            </a:rPr>
            <a:t>пп</a:t>
          </a:r>
          <a:r>
            <a:rPr lang="uk-UA" sz="1200" b="0" i="1" kern="1200" dirty="0" smtClean="0">
              <a:solidFill>
                <a:srgbClr val="002060"/>
              </a:solidFill>
              <a:latin typeface="Roboto Condensed Light" panose="02000000000000000000" pitchFamily="2" charset="0"/>
              <a:ea typeface="Roboto Condensed Light" panose="02000000000000000000" pitchFamily="2" charset="0"/>
            </a:rPr>
            <a:t>. 4.1 п. 4 мотивувальної частини Рішення Конституційного Суду України (справа про Регламент Верховної Ради України) від 01.04.2008 № 4-рп/2008)</a:t>
          </a:r>
          <a:r>
            <a:rPr lang="uk-UA" sz="1200" b="0" kern="1200" dirty="0" smtClean="0">
              <a:solidFill>
                <a:srgbClr val="002060"/>
              </a:solidFill>
              <a:latin typeface="Roboto Condensed Light" panose="02000000000000000000" pitchFamily="2" charset="0"/>
              <a:ea typeface="Roboto Condensed Light" panose="02000000000000000000" pitchFamily="2" charset="0"/>
            </a:rPr>
            <a:t>.</a:t>
          </a:r>
          <a:endParaRPr lang="uk-UA" sz="1200" kern="1200" dirty="0">
            <a:solidFill>
              <a:srgbClr val="002060"/>
            </a:solidFill>
          </a:endParaRPr>
        </a:p>
      </dsp:txBody>
      <dsp:txXfrm rot="5400000">
        <a:off x="3491257" y="151600"/>
        <a:ext cx="2802347" cy="3921794"/>
      </dsp:txXfrm>
    </dsp:sp>
    <dsp:sp modelId="{A4B7A6A4-9881-4EF5-8D68-AA1A51CB113C}">
      <dsp:nvSpPr>
        <dsp:cNvPr id="0" name=""/>
        <dsp:cNvSpPr/>
      </dsp:nvSpPr>
      <dsp:spPr>
        <a:xfrm rot="16200000">
          <a:off x="6118397" y="559723"/>
          <a:ext cx="4224994" cy="3105547"/>
        </a:xfrm>
        <a:prstGeom prst="round2DiagRect">
          <a:avLst/>
        </a:prstGeom>
        <a:solidFill>
          <a:schemeClr val="bg1"/>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ctr" anchorCtr="0">
          <a:noAutofit/>
        </a:bodyPr>
        <a:lstStyle/>
        <a:p>
          <a:pPr lvl="0" algn="just" defTabSz="533400">
            <a:lnSpc>
              <a:spcPct val="90000"/>
            </a:lnSpc>
            <a:spcBef>
              <a:spcPct val="0"/>
            </a:spcBef>
            <a:spcAft>
              <a:spcPct val="35000"/>
            </a:spcAft>
          </a:pPr>
          <a:r>
            <a:rPr lang="uk-UA" sz="1200" kern="1200" dirty="0" smtClean="0">
              <a:solidFill>
                <a:srgbClr val="002060"/>
              </a:solidFill>
              <a:latin typeface="Roboto Condensed Light" panose="02000000000000000000" pitchFamily="2" charset="0"/>
              <a:ea typeface="Roboto Condensed Light" panose="02000000000000000000" pitchFamily="2" charset="0"/>
            </a:rPr>
            <a:t>… народ здійснює владу безпосередньо і через органи державної влади та органи місцевого самоврядування. … органи місцевого самоврядування не є органами державної влади, а </a:t>
          </a:r>
          <a:r>
            <a:rPr lang="uk-UA" sz="1200" b="1" kern="1200" dirty="0" smtClean="0">
              <a:solidFill>
                <a:srgbClr val="002060"/>
              </a:solidFill>
              <a:latin typeface="Roboto Condensed Light" panose="02000000000000000000" pitchFamily="2" charset="0"/>
              <a:ea typeface="Roboto Condensed Light" panose="02000000000000000000" pitchFamily="2" charset="0"/>
            </a:rPr>
            <a:t>місцеве самоврядування слід розглядати як форму здійснення народом влади, яка визнається і гарантується в Україні </a:t>
          </a:r>
          <a:r>
            <a:rPr lang="uk-UA" sz="1200" kern="1200" dirty="0" smtClean="0">
              <a:solidFill>
                <a:srgbClr val="002060"/>
              </a:solidFill>
              <a:latin typeface="Roboto Condensed Light" panose="02000000000000000000" pitchFamily="2" charset="0"/>
              <a:ea typeface="Roboto Condensed Light" panose="02000000000000000000" pitchFamily="2" charset="0"/>
            </a:rPr>
            <a:t>… </a:t>
          </a:r>
        </a:p>
        <a:p>
          <a:pPr lvl="0" algn="just" defTabSz="533400">
            <a:lnSpc>
              <a:spcPct val="90000"/>
            </a:lnSpc>
            <a:spcBef>
              <a:spcPct val="0"/>
            </a:spcBef>
            <a:spcAft>
              <a:spcPct val="35000"/>
            </a:spcAft>
          </a:pPr>
          <a:r>
            <a:rPr lang="uk-UA" sz="1200" b="0" i="1" kern="1200" dirty="0" smtClean="0">
              <a:solidFill>
                <a:srgbClr val="002060"/>
              </a:solidFill>
              <a:latin typeface="Roboto Condensed Light" panose="02000000000000000000" pitchFamily="2" charset="0"/>
              <a:ea typeface="Roboto Condensed Light" panose="02000000000000000000" pitchFamily="2" charset="0"/>
            </a:rPr>
            <a:t>(</a:t>
          </a:r>
          <a:r>
            <a:rPr lang="uk-UA" sz="1200" b="0" i="1" kern="1200" dirty="0" err="1" smtClean="0">
              <a:solidFill>
                <a:srgbClr val="002060"/>
              </a:solidFill>
              <a:latin typeface="Roboto Condensed Light" panose="02000000000000000000" pitchFamily="2" charset="0"/>
              <a:ea typeface="Roboto Condensed Light" panose="02000000000000000000" pitchFamily="2" charset="0"/>
            </a:rPr>
            <a:t>абз</a:t>
          </a:r>
          <a:r>
            <a:rPr lang="uk-UA" sz="1200" b="0" i="1" kern="1200" dirty="0" smtClean="0">
              <a:solidFill>
                <a:srgbClr val="002060"/>
              </a:solidFill>
              <a:latin typeface="Roboto Condensed Light" panose="02000000000000000000" pitchFamily="2" charset="0"/>
              <a:ea typeface="Roboto Condensed Light" panose="02000000000000000000" pitchFamily="2" charset="0"/>
            </a:rPr>
            <a:t>. 1 п. 4 мотивувальної частини Рішення Конституційного Суду України (справа про охорону трудових прав депутатів місцевих рад) від 28.03.2002 № 6-рп/2002)</a:t>
          </a:r>
          <a:r>
            <a:rPr lang="uk-UA" sz="1200" b="0" kern="1200" dirty="0" smtClean="0">
              <a:solidFill>
                <a:srgbClr val="002060"/>
              </a:solidFill>
              <a:latin typeface="Roboto Condensed Light" panose="02000000000000000000" pitchFamily="2" charset="0"/>
              <a:ea typeface="Roboto Condensed Light" panose="02000000000000000000" pitchFamily="2" charset="0"/>
            </a:rPr>
            <a:t>.</a:t>
          </a:r>
        </a:p>
        <a:p>
          <a:pPr lvl="0" algn="just" defTabSz="533400">
            <a:lnSpc>
              <a:spcPct val="90000"/>
            </a:lnSpc>
            <a:spcBef>
              <a:spcPct val="0"/>
            </a:spcBef>
            <a:spcAft>
              <a:spcPct val="35000"/>
            </a:spcAft>
          </a:pPr>
          <a:r>
            <a:rPr lang="uk-UA" sz="1200" b="1" kern="1200" dirty="0" smtClean="0">
              <a:solidFill>
                <a:srgbClr val="002060"/>
              </a:solidFill>
              <a:latin typeface="Roboto Condensed Light" panose="02000000000000000000" pitchFamily="2" charset="0"/>
              <a:ea typeface="Roboto Condensed Light" panose="02000000000000000000" pitchFamily="2" charset="0"/>
            </a:rPr>
            <a:t>Органи місцевого самоврядування при вирішенні питань місцевого значення, віднесених Конституцією України та законами України до їхньої компетенції, є суб'єктами владних повноважень</a:t>
          </a:r>
          <a:r>
            <a:rPr lang="uk-UA" sz="1200" kern="1200" dirty="0" smtClean="0">
              <a:solidFill>
                <a:srgbClr val="002060"/>
              </a:solidFill>
              <a:latin typeface="Roboto Condensed Light" panose="02000000000000000000" pitchFamily="2" charset="0"/>
              <a:ea typeface="Roboto Condensed Light" panose="02000000000000000000" pitchFamily="2" charset="0"/>
            </a:rPr>
            <a:t>, які виконують владні управлінські функції…</a:t>
          </a:r>
        </a:p>
        <a:p>
          <a:pPr lvl="0" algn="just" defTabSz="533400">
            <a:lnSpc>
              <a:spcPct val="90000"/>
            </a:lnSpc>
            <a:spcBef>
              <a:spcPct val="0"/>
            </a:spcBef>
            <a:spcAft>
              <a:spcPct val="35000"/>
            </a:spcAft>
          </a:pPr>
          <a:r>
            <a:rPr lang="uk-UA" sz="1200" b="0" i="1" kern="1200" dirty="0" smtClean="0">
              <a:solidFill>
                <a:srgbClr val="002060"/>
              </a:solidFill>
              <a:latin typeface="Roboto Condensed Light" panose="02000000000000000000" pitchFamily="2" charset="0"/>
              <a:ea typeface="Roboto Condensed Light" panose="02000000000000000000" pitchFamily="2" charset="0"/>
            </a:rPr>
            <a:t>(</a:t>
          </a:r>
          <a:r>
            <a:rPr lang="uk-UA" sz="1200" b="0" i="1" kern="1200" dirty="0" err="1" smtClean="0">
              <a:solidFill>
                <a:srgbClr val="002060"/>
              </a:solidFill>
              <a:latin typeface="Roboto Condensed Light" panose="02000000000000000000" pitchFamily="2" charset="0"/>
              <a:ea typeface="Roboto Condensed Light" panose="02000000000000000000" pitchFamily="2" charset="0"/>
            </a:rPr>
            <a:t>абз</a:t>
          </a:r>
          <a:r>
            <a:rPr lang="uk-UA" sz="1200" b="0" i="1" kern="1200" dirty="0" smtClean="0">
              <a:solidFill>
                <a:srgbClr val="002060"/>
              </a:solidFill>
              <a:latin typeface="Roboto Condensed Light" panose="02000000000000000000" pitchFamily="2" charset="0"/>
              <a:ea typeface="Roboto Condensed Light" panose="02000000000000000000" pitchFamily="2" charset="0"/>
            </a:rPr>
            <a:t>. 3 п. 3.2 мотивувальної частини Рішення Конституційного Суду України від 01.04.2010 № 10-рп/2010)</a:t>
          </a:r>
          <a:r>
            <a:rPr lang="uk-UA" sz="1200" b="0" kern="1200" dirty="0" smtClean="0">
              <a:solidFill>
                <a:srgbClr val="002060"/>
              </a:solidFill>
              <a:latin typeface="Roboto Condensed Light" panose="02000000000000000000" pitchFamily="2" charset="0"/>
              <a:ea typeface="Roboto Condensed Light" panose="02000000000000000000" pitchFamily="2" charset="0"/>
            </a:rPr>
            <a:t>.</a:t>
          </a:r>
          <a:endParaRPr lang="uk-UA" sz="1200" kern="1200" dirty="0">
            <a:solidFill>
              <a:srgbClr val="002060"/>
            </a:solidFill>
          </a:endParaRPr>
        </a:p>
      </dsp:txBody>
      <dsp:txXfrm rot="5400000">
        <a:off x="6829720" y="151600"/>
        <a:ext cx="2802347" cy="39217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7D50F-9CB9-4365-8DC1-2234AAF4DCA5}">
      <dsp:nvSpPr>
        <dsp:cNvPr id="0" name=""/>
        <dsp:cNvSpPr/>
      </dsp:nvSpPr>
      <dsp:spPr>
        <a:xfrm>
          <a:off x="3000" y="970"/>
          <a:ext cx="8121999" cy="1953685"/>
        </a:xfrm>
        <a:prstGeom prst="roundRect">
          <a:avLst>
            <a:gd name="adj" fmla="val 10000"/>
          </a:avLst>
        </a:prstGeom>
        <a:solidFill>
          <a:srgbClr val="002060"/>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uk-UA" sz="1400" kern="1200" dirty="0" smtClean="0">
              <a:solidFill>
                <a:schemeClr val="bg1"/>
              </a:solidFill>
              <a:latin typeface="Roboto Condensed Light" panose="02000000000000000000" pitchFamily="2" charset="0"/>
              <a:ea typeface="Roboto Condensed Light" panose="02000000000000000000" pitchFamily="2" charset="0"/>
            </a:rPr>
            <a:t>На відміну від органів державної влади та органів місцевого самоврядування утворені ними організації не мають владних управлінських функцій, але утворюються  в розпорядчому порядку для реалізації функцій держави / місцевого самоврядування у сфері оборони, громадського порядку, безпеки, виконання кримінальних покарань, освіти, духовного та фізичного розвитку, культури, виховання, науки, охорони здоров’я, соціального захисту та соціального забезпечення, житлово-комунального господарства, охорони навколишнього природного середовища тощо.</a:t>
          </a:r>
          <a:endParaRPr lang="uk-UA" sz="1400" kern="1200" dirty="0">
            <a:solidFill>
              <a:schemeClr val="bg1"/>
            </a:solidFill>
          </a:endParaRPr>
        </a:p>
      </dsp:txBody>
      <dsp:txXfrm>
        <a:off x="60221" y="58191"/>
        <a:ext cx="8007557" cy="1839243"/>
      </dsp:txXfrm>
    </dsp:sp>
    <dsp:sp modelId="{8FB6CD79-9847-4265-AA72-7E9801E3693B}">
      <dsp:nvSpPr>
        <dsp:cNvPr id="0" name=""/>
        <dsp:cNvSpPr/>
      </dsp:nvSpPr>
      <dsp:spPr>
        <a:xfrm>
          <a:off x="3000" y="2170238"/>
          <a:ext cx="3897312" cy="1953685"/>
        </a:xfrm>
        <a:prstGeom prst="roundRect">
          <a:avLst>
            <a:gd name="adj" fmla="val 10000"/>
          </a:avLst>
        </a:prstGeom>
        <a:solidFill>
          <a:schemeClr val="lt1">
            <a:hueOff val="0"/>
            <a:satOff val="0"/>
            <a:lumOff val="0"/>
            <a:alphaOff val="0"/>
          </a:schemeClr>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uk-UA" sz="1400" kern="1200" dirty="0" smtClean="0">
              <a:solidFill>
                <a:srgbClr val="002060"/>
              </a:solidFill>
              <a:latin typeface="Roboto Condensed Light" panose="02000000000000000000" pitchFamily="2" charset="0"/>
              <a:ea typeface="Roboto Condensed Light" panose="02000000000000000000" pitchFamily="2" charset="0"/>
            </a:rPr>
            <a:t>Функції, покладені на державні організації, випливають з положень Конституції України та законів України, для реалізації яких законодавець наділив державні організації комплексом прав та обов’язків.</a:t>
          </a:r>
          <a:endParaRPr lang="uk-UA" sz="1400" kern="1200" dirty="0"/>
        </a:p>
      </dsp:txBody>
      <dsp:txXfrm>
        <a:off x="60221" y="2227459"/>
        <a:ext cx="3782870" cy="1839243"/>
      </dsp:txXfrm>
    </dsp:sp>
    <dsp:sp modelId="{BACDC17A-3C5A-4A2D-A07F-D8D674CFF3C9}">
      <dsp:nvSpPr>
        <dsp:cNvPr id="0" name=""/>
        <dsp:cNvSpPr/>
      </dsp:nvSpPr>
      <dsp:spPr>
        <a:xfrm>
          <a:off x="4227687" y="2170238"/>
          <a:ext cx="3897312" cy="1953685"/>
        </a:xfrm>
        <a:prstGeom prst="roundRect">
          <a:avLst>
            <a:gd name="adj" fmla="val 10000"/>
          </a:avLst>
        </a:prstGeom>
        <a:solidFill>
          <a:schemeClr val="lt1">
            <a:hueOff val="0"/>
            <a:satOff val="0"/>
            <a:lumOff val="0"/>
            <a:alphaOff val="0"/>
          </a:schemeClr>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uk-UA" sz="1400" kern="1200" dirty="0" smtClean="0">
              <a:solidFill>
                <a:srgbClr val="002060"/>
              </a:solidFill>
              <a:latin typeface="Roboto Condensed Light" panose="02000000000000000000" pitchFamily="2" charset="0"/>
              <a:ea typeface="Roboto Condensed Light" panose="02000000000000000000" pitchFamily="2" charset="0"/>
            </a:rPr>
            <a:t>У свою чергу, органами місцевого самоврядування в розпорядчому порядку утворюються комунальні організації з метою реалізації відповідних функцій, що випливають з положень Конституції України, Закону України «Про місцеве самоврядування в Україні» та інших законодавчих актів.</a:t>
          </a:r>
          <a:endParaRPr lang="uk-UA" sz="1400" kern="1200" dirty="0"/>
        </a:p>
      </dsp:txBody>
      <dsp:txXfrm>
        <a:off x="4284908" y="2227459"/>
        <a:ext cx="3782870" cy="18392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B49A9-C519-496E-B80A-8975DA6C017A}">
      <dsp:nvSpPr>
        <dsp:cNvPr id="0" name=""/>
        <dsp:cNvSpPr/>
      </dsp:nvSpPr>
      <dsp:spPr>
        <a:xfrm>
          <a:off x="444" y="3412"/>
          <a:ext cx="8127111" cy="749269"/>
        </a:xfrm>
        <a:prstGeom prst="roundRect">
          <a:avLst>
            <a:gd name="adj" fmla="val 10000"/>
          </a:avLst>
        </a:prstGeom>
        <a:solidFill>
          <a:srgbClr val="002060"/>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uk-UA" sz="1400" kern="1200" dirty="0" smtClean="0">
              <a:solidFill>
                <a:schemeClr val="bg1"/>
              </a:solidFill>
              <a:latin typeface="Roboto Condensed Light" panose="02000000000000000000" pitchFamily="2" charset="0"/>
              <a:ea typeface="Roboto Condensed Light" panose="02000000000000000000" pitchFamily="2" charset="0"/>
            </a:rPr>
            <a:t>Бюджетні установи – це органи державної влади, органи місцевого самоврядування, а також організації, створені ними у встановленому порядку, що повністю утримуються за рахунок відповідно державного бюджету чи місцевого бюджету. Бюджетні установи є неприбутковими </a:t>
          </a:r>
          <a:r>
            <a:rPr lang="uk-UA" sz="1400" i="1" kern="1200" dirty="0" smtClean="0">
              <a:solidFill>
                <a:schemeClr val="bg1"/>
              </a:solidFill>
              <a:latin typeface="Roboto Condensed Light" panose="02000000000000000000" pitchFamily="2" charset="0"/>
              <a:ea typeface="Roboto Condensed Light" panose="02000000000000000000" pitchFamily="2" charset="0"/>
            </a:rPr>
            <a:t>(п. 12 ст. 2 Бюджетного кодексу України )</a:t>
          </a:r>
          <a:r>
            <a:rPr lang="uk-UA" sz="1400" kern="1200" dirty="0" smtClean="0">
              <a:solidFill>
                <a:schemeClr val="bg1"/>
              </a:solidFill>
              <a:latin typeface="Roboto Condensed Light" panose="02000000000000000000" pitchFamily="2" charset="0"/>
              <a:ea typeface="Roboto Condensed Light" panose="02000000000000000000" pitchFamily="2" charset="0"/>
            </a:rPr>
            <a:t>.</a:t>
          </a:r>
          <a:endParaRPr lang="uk-UA" sz="1400" kern="1200" dirty="0">
            <a:solidFill>
              <a:schemeClr val="bg1"/>
            </a:solidFill>
          </a:endParaRPr>
        </a:p>
      </dsp:txBody>
      <dsp:txXfrm>
        <a:off x="22389" y="25357"/>
        <a:ext cx="8083221" cy="705379"/>
      </dsp:txXfrm>
    </dsp:sp>
    <dsp:sp modelId="{34A51082-DB08-470D-9AEE-B5E598AF5290}">
      <dsp:nvSpPr>
        <dsp:cNvPr id="0" name=""/>
        <dsp:cNvSpPr/>
      </dsp:nvSpPr>
      <dsp:spPr>
        <a:xfrm>
          <a:off x="8377" y="869061"/>
          <a:ext cx="8111245" cy="625486"/>
        </a:xfrm>
        <a:prstGeom prst="roundRect">
          <a:avLst>
            <a:gd name="adj" fmla="val 10000"/>
          </a:avLst>
        </a:prstGeom>
        <a:solidFill>
          <a:schemeClr val="lt1">
            <a:hueOff val="0"/>
            <a:satOff val="0"/>
            <a:lumOff val="0"/>
            <a:alphaOff val="0"/>
          </a:schemeClr>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1" kern="1200" dirty="0" smtClean="0">
              <a:solidFill>
                <a:srgbClr val="002060"/>
              </a:solidFill>
              <a:latin typeface="Roboto Condensed Light" panose="02000000000000000000" pitchFamily="2" charset="0"/>
              <a:ea typeface="Roboto Condensed Light" panose="02000000000000000000" pitchFamily="2" charset="0"/>
            </a:rPr>
            <a:t>Законодавцем встановлено чіткий механізм стягнення коштів з державного та місцевих бюджетів на підставі рішення суду:</a:t>
          </a:r>
          <a:endParaRPr lang="uk-UA" sz="1400" kern="1200" dirty="0"/>
        </a:p>
      </dsp:txBody>
      <dsp:txXfrm>
        <a:off x="26697" y="887381"/>
        <a:ext cx="8074605" cy="588846"/>
      </dsp:txXfrm>
    </dsp:sp>
    <dsp:sp modelId="{FE3A84A6-917F-4F88-B705-9FDF18CBC560}">
      <dsp:nvSpPr>
        <dsp:cNvPr id="0" name=""/>
        <dsp:cNvSpPr/>
      </dsp:nvSpPr>
      <dsp:spPr>
        <a:xfrm>
          <a:off x="32946" y="1598950"/>
          <a:ext cx="2619846" cy="2765640"/>
        </a:xfrm>
        <a:prstGeom prst="roundRect">
          <a:avLst>
            <a:gd name="adj" fmla="val 10000"/>
          </a:avLst>
        </a:prstGeom>
        <a:solidFill>
          <a:schemeClr val="lt1">
            <a:hueOff val="0"/>
            <a:satOff val="0"/>
            <a:lumOff val="0"/>
            <a:alphaOff val="0"/>
          </a:schemeClr>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uk-UA" sz="1400" b="1" kern="1200" dirty="0" smtClean="0">
              <a:solidFill>
                <a:srgbClr val="002060"/>
              </a:solidFill>
              <a:latin typeface="Roboto Condensed Light" panose="02000000000000000000" pitchFamily="2" charset="0"/>
              <a:ea typeface="Roboto Condensed Light" panose="02000000000000000000" pitchFamily="2" charset="0"/>
            </a:rPr>
            <a:t>гарантії держави щодо виконання судових рішень про стягнення коштів, боржником за якими є, зокрема, державний орган, державні установа, організація</a:t>
          </a:r>
          <a:r>
            <a:rPr lang="uk-UA" sz="1400" kern="1200" dirty="0" smtClean="0">
              <a:solidFill>
                <a:srgbClr val="002060"/>
              </a:solidFill>
              <a:latin typeface="Roboto Condensed Light" panose="02000000000000000000" pitchFamily="2" charset="0"/>
              <a:ea typeface="Roboto Condensed Light" panose="02000000000000000000" pitchFamily="2" charset="0"/>
            </a:rPr>
            <a:t>, та виконавчих документів, визначених Законом України «Про виконавче провадження», особливості їх виконання передбачено Законом України «Про гарантії держави щодо виконання судових рішень»;</a:t>
          </a:r>
          <a:endParaRPr lang="uk-UA" sz="1400" kern="1200" dirty="0"/>
        </a:p>
      </dsp:txBody>
      <dsp:txXfrm>
        <a:off x="109679" y="1675683"/>
        <a:ext cx="2466380" cy="2612174"/>
      </dsp:txXfrm>
    </dsp:sp>
    <dsp:sp modelId="{8206F687-B3AB-41C2-9192-32AF326DB05A}">
      <dsp:nvSpPr>
        <dsp:cNvPr id="0" name=""/>
        <dsp:cNvSpPr/>
      </dsp:nvSpPr>
      <dsp:spPr>
        <a:xfrm>
          <a:off x="2762826" y="1598950"/>
          <a:ext cx="2619846" cy="2765640"/>
        </a:xfrm>
        <a:prstGeom prst="roundRect">
          <a:avLst>
            <a:gd name="adj" fmla="val 10000"/>
          </a:avLst>
        </a:prstGeom>
        <a:solidFill>
          <a:schemeClr val="lt1">
            <a:hueOff val="0"/>
            <a:satOff val="0"/>
            <a:lumOff val="0"/>
            <a:alphaOff val="0"/>
          </a:schemeClr>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uk-UA" sz="1400" b="1" kern="1200" dirty="0" smtClean="0">
              <a:solidFill>
                <a:srgbClr val="002060"/>
              </a:solidFill>
              <a:latin typeface="Roboto Condensed Light" panose="02000000000000000000" pitchFamily="2" charset="0"/>
              <a:ea typeface="Roboto Condensed Light" panose="02000000000000000000" pitchFamily="2" charset="0"/>
            </a:rPr>
            <a:t>безспірність списання коштів державного бюджету та місцевих бюджетів на підставі рішення суду </a:t>
          </a:r>
          <a:r>
            <a:rPr lang="uk-UA" sz="1400" kern="1200" dirty="0" smtClean="0">
              <a:solidFill>
                <a:srgbClr val="002060"/>
              </a:solidFill>
              <a:latin typeface="Roboto Condensed Light" panose="02000000000000000000" pitchFamily="2" charset="0"/>
              <a:ea typeface="Roboto Condensed Light" panose="02000000000000000000" pitchFamily="2" charset="0"/>
            </a:rPr>
            <a:t>регламентовано статтею 25 розділом </a:t>
          </a:r>
          <a:r>
            <a:rPr lang="en-US" sz="1400" kern="1200" dirty="0" smtClean="0">
              <a:solidFill>
                <a:srgbClr val="002060"/>
              </a:solidFill>
              <a:latin typeface="Roboto Condensed Light" panose="02000000000000000000" pitchFamily="2" charset="0"/>
              <a:ea typeface="Roboto Condensed Light" panose="02000000000000000000" pitchFamily="2" charset="0"/>
            </a:rPr>
            <a:t>VI</a:t>
          </a:r>
          <a:r>
            <a:rPr lang="uk-UA" sz="1400" kern="1200" dirty="0" smtClean="0">
              <a:solidFill>
                <a:srgbClr val="002060"/>
              </a:solidFill>
              <a:latin typeface="Roboto Condensed Light" panose="02000000000000000000" pitchFamily="2" charset="0"/>
              <a:ea typeface="Roboto Condensed Light" panose="02000000000000000000" pitchFamily="2" charset="0"/>
            </a:rPr>
            <a:t> «Прикінцеві та перехідні положення» Бюджетного кодексу України;</a:t>
          </a:r>
          <a:endParaRPr lang="uk-UA" sz="1400" kern="1200" dirty="0"/>
        </a:p>
      </dsp:txBody>
      <dsp:txXfrm>
        <a:off x="2839559" y="1675683"/>
        <a:ext cx="2466380" cy="2612174"/>
      </dsp:txXfrm>
    </dsp:sp>
    <dsp:sp modelId="{2ECE883F-4B14-429D-BD2A-DFEA0F7C6195}">
      <dsp:nvSpPr>
        <dsp:cNvPr id="0" name=""/>
        <dsp:cNvSpPr/>
      </dsp:nvSpPr>
      <dsp:spPr>
        <a:xfrm>
          <a:off x="5492707" y="1598950"/>
          <a:ext cx="2619846" cy="2765640"/>
        </a:xfrm>
        <a:prstGeom prst="roundRect">
          <a:avLst>
            <a:gd name="adj" fmla="val 10000"/>
          </a:avLst>
        </a:prstGeom>
        <a:solidFill>
          <a:schemeClr val="lt1">
            <a:hueOff val="0"/>
            <a:satOff val="0"/>
            <a:lumOff val="0"/>
            <a:alphaOff val="0"/>
          </a:schemeClr>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uk-UA" sz="1400" b="1" kern="1200" dirty="0" smtClean="0">
              <a:solidFill>
                <a:srgbClr val="002060"/>
              </a:solidFill>
              <a:latin typeface="Roboto Condensed Light" panose="02000000000000000000" pitchFamily="2" charset="0"/>
              <a:ea typeface="Roboto Condensed Light" panose="02000000000000000000" pitchFamily="2" charset="0"/>
            </a:rPr>
            <a:t>конкретний механізм виконання рішень про стягнення коштів державного та місцевих бюджетів або боржників (у тому числі установ, організацій, що є бюджетними установами), прийнятих судами</a:t>
          </a:r>
          <a:r>
            <a:rPr lang="uk-UA" sz="1400" kern="1200" dirty="0" smtClean="0">
              <a:solidFill>
                <a:srgbClr val="002060"/>
              </a:solidFill>
              <a:latin typeface="Roboto Condensed Light" panose="02000000000000000000" pitchFamily="2" charset="0"/>
              <a:ea typeface="Roboto Condensed Light" panose="02000000000000000000" pitchFamily="2" charset="0"/>
            </a:rPr>
            <a:t>, </a:t>
          </a:r>
          <a:r>
            <a:rPr lang="uk-UA" sz="1400" b="0" kern="1200" dirty="0" smtClean="0">
              <a:solidFill>
                <a:srgbClr val="002060"/>
              </a:solidFill>
              <a:latin typeface="Roboto Condensed Light" panose="02000000000000000000" pitchFamily="2" charset="0"/>
              <a:ea typeface="Roboto Condensed Light" panose="02000000000000000000" pitchFamily="2" charset="0"/>
            </a:rPr>
            <a:t>визначено Порядком виконання рішень про стягнення коштів державного та місцевих бюджетів або боржників, затвердженим постановою Кабінету Міністрів України від 03.08.2011 № 845.</a:t>
          </a:r>
          <a:endParaRPr lang="uk-UA" sz="1400" b="0" kern="1200" dirty="0"/>
        </a:p>
      </dsp:txBody>
      <dsp:txXfrm>
        <a:off x="5569440" y="1675683"/>
        <a:ext cx="2466380" cy="26121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B5334B-90D4-4841-96A6-92467B66B432}" type="datetimeFigureOut">
              <a:rPr lang="uk-UA" smtClean="0"/>
              <a:pPr/>
              <a:t>03.12.2019</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350FFF-9B77-4C11-9252-88F01EFB58DD}" type="slidenum">
              <a:rPr lang="uk-UA" smtClean="0"/>
              <a:pPr/>
              <a:t>‹#›</a:t>
            </a:fld>
            <a:endParaRPr lang="uk-UA"/>
          </a:p>
        </p:txBody>
      </p:sp>
    </p:spTree>
    <p:extLst>
      <p:ext uri="{BB962C8B-B14F-4D97-AF65-F5344CB8AC3E}">
        <p14:creationId xmlns:p14="http://schemas.microsoft.com/office/powerpoint/2010/main" val="2110158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uk-UA"/>
          </a:p>
        </p:txBody>
      </p:sp>
      <p:sp>
        <p:nvSpPr>
          <p:cNvPr id="4" name="Місце для дати 3"/>
          <p:cNvSpPr>
            <a:spLocks noGrp="1"/>
          </p:cNvSpPr>
          <p:nvPr>
            <p:ph type="dt" sz="half" idx="10"/>
          </p:nvPr>
        </p:nvSpPr>
        <p:spPr/>
        <p:txBody>
          <a:bodyPr/>
          <a:lstStyle/>
          <a:p>
            <a:r>
              <a:rPr lang="uk-UA" smtClean="0"/>
              <a:t>Верховний Суд</a:t>
            </a:r>
            <a:endParaRPr lang="uk-UA"/>
          </a:p>
        </p:txBody>
      </p:sp>
      <p:sp>
        <p:nvSpPr>
          <p:cNvPr id="5" name="Місце для нижнього колонтитула 4"/>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80163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r>
              <a:rPr lang="uk-UA" smtClean="0"/>
              <a:t>Верховний Суд</a:t>
            </a:r>
            <a:endParaRPr lang="uk-UA"/>
          </a:p>
        </p:txBody>
      </p:sp>
      <p:sp>
        <p:nvSpPr>
          <p:cNvPr id="5" name="Місце для нижнього колонтитула 4"/>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53029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r>
              <a:rPr lang="uk-UA" smtClean="0"/>
              <a:t>Верховний Суд</a:t>
            </a:r>
            <a:endParaRPr lang="uk-UA"/>
          </a:p>
        </p:txBody>
      </p:sp>
      <p:sp>
        <p:nvSpPr>
          <p:cNvPr id="5" name="Місце для нижнього колонтитула 4"/>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45680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r>
              <a:rPr lang="uk-UA" smtClean="0"/>
              <a:t>Верховний Суд</a:t>
            </a:r>
            <a:endParaRPr lang="uk-UA"/>
          </a:p>
        </p:txBody>
      </p:sp>
      <p:sp>
        <p:nvSpPr>
          <p:cNvPr id="5" name="Місце для нижнього колонтитула 4"/>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13082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r>
              <a:rPr lang="uk-UA" smtClean="0"/>
              <a:t>Верховний Суд</a:t>
            </a:r>
            <a:endParaRPr lang="uk-UA"/>
          </a:p>
        </p:txBody>
      </p:sp>
      <p:sp>
        <p:nvSpPr>
          <p:cNvPr id="5" name="Місце для нижнього колонтитула 4"/>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90342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r>
              <a:rPr lang="uk-UA" smtClean="0"/>
              <a:t>Верховний Суд</a:t>
            </a:r>
            <a:endParaRPr lang="uk-UA"/>
          </a:p>
        </p:txBody>
      </p:sp>
      <p:sp>
        <p:nvSpPr>
          <p:cNvPr id="6" name="Місце для нижнього колонтитула 5"/>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13455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r>
              <a:rPr lang="uk-UA" smtClean="0"/>
              <a:t>Верховний Суд</a:t>
            </a:r>
            <a:endParaRPr lang="uk-UA"/>
          </a:p>
        </p:txBody>
      </p:sp>
      <p:sp>
        <p:nvSpPr>
          <p:cNvPr id="8" name="Місце для нижнього колонтитула 7"/>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9" name="Місце для номера слайда 8"/>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32862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r>
              <a:rPr lang="uk-UA" smtClean="0"/>
              <a:t>Верховний Суд</a:t>
            </a:r>
            <a:endParaRPr lang="uk-UA"/>
          </a:p>
        </p:txBody>
      </p:sp>
      <p:sp>
        <p:nvSpPr>
          <p:cNvPr id="4" name="Місце для нижнього колонтитула 3"/>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5" name="Місце для номера слайда 4"/>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38470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r>
              <a:rPr lang="uk-UA" smtClean="0"/>
              <a:t>Верховний Суд</a:t>
            </a:r>
            <a:endParaRPr lang="uk-UA"/>
          </a:p>
        </p:txBody>
      </p:sp>
      <p:sp>
        <p:nvSpPr>
          <p:cNvPr id="3" name="Місце для нижнього колонтитула 2"/>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4" name="Місце для номера слайда 3"/>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81542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r>
              <a:rPr lang="uk-UA" smtClean="0"/>
              <a:t>Верховний Суд</a:t>
            </a:r>
            <a:endParaRPr lang="uk-UA"/>
          </a:p>
        </p:txBody>
      </p:sp>
      <p:sp>
        <p:nvSpPr>
          <p:cNvPr id="6" name="Місце для нижнього колонтитула 5"/>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1735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r>
              <a:rPr lang="uk-UA" smtClean="0"/>
              <a:t>Верховний Суд</a:t>
            </a:r>
            <a:endParaRPr lang="uk-UA"/>
          </a:p>
        </p:txBody>
      </p:sp>
      <p:sp>
        <p:nvSpPr>
          <p:cNvPr id="6" name="Місце для нижнього колонтитула 5"/>
          <p:cNvSpPr>
            <a:spLocks noGrp="1"/>
          </p:cNvSpPr>
          <p:nvPr>
            <p:ph type="ftr" sz="quarter" idx="11"/>
          </p:nvPr>
        </p:nvSpPr>
        <p:spPr/>
        <p:txBody>
          <a:bodyPr/>
          <a:lstStyle/>
          <a:p>
            <a:r>
              <a:rPr lang="ru-RU" smtClean="0"/>
              <a:t>Деякі процесуальні аспекти розгляду справ щодо окремих категорій боржників</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04839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uk-UA" smtClean="0"/>
              <a:t>Верховний Суд</a:t>
            </a:r>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Деякі процесуальні аспекти розгляду справ щодо окремих категорій боржників</a:t>
            </a:r>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0606-38EC-4509-ADA7-DE66774FF2D4}" type="slidenum">
              <a:rPr lang="uk-UA" smtClean="0"/>
              <a:pPr/>
              <a:t>‹#›</a:t>
            </a:fld>
            <a:endParaRPr lang="uk-UA"/>
          </a:p>
        </p:txBody>
      </p:sp>
    </p:spTree>
    <p:extLst>
      <p:ext uri="{BB962C8B-B14F-4D97-AF65-F5344CB8AC3E}">
        <p14:creationId xmlns:p14="http://schemas.microsoft.com/office/powerpoint/2010/main" val="4070628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360219" y="5063637"/>
            <a:ext cx="11427228" cy="1612670"/>
          </a:xfrm>
        </p:spPr>
        <p:txBody>
          <a:bodyPr>
            <a:noAutofit/>
          </a:bodyPr>
          <a:lstStyle/>
          <a:p>
            <a:pPr algn="l"/>
            <a:r>
              <a:rPr lang="uk-UA" sz="3200" b="1" dirty="0">
                <a:solidFill>
                  <a:schemeClr val="bg1"/>
                </a:solidFill>
                <a:latin typeface="Roboto Condensed Light" panose="02000000000000000000" pitchFamily="2" charset="0"/>
                <a:ea typeface="Roboto Condensed Light" panose="02000000000000000000" pitchFamily="2" charset="0"/>
              </a:rPr>
              <a:t>Володимир Погребняк</a:t>
            </a:r>
          </a:p>
          <a:p>
            <a:pPr algn="l"/>
            <a:r>
              <a:rPr lang="uk-UA" sz="2200" b="1" dirty="0" err="1">
                <a:solidFill>
                  <a:schemeClr val="bg1"/>
                </a:solidFill>
                <a:latin typeface="Roboto Condensed Light" panose="02000000000000000000" pitchFamily="2" charset="0"/>
                <a:ea typeface="Roboto Condensed Light" panose="02000000000000000000" pitchFamily="2" charset="0"/>
              </a:rPr>
              <a:t>к.ю.н</a:t>
            </a:r>
            <a:r>
              <a:rPr lang="uk-UA" sz="2200" b="1" dirty="0">
                <a:solidFill>
                  <a:schemeClr val="bg1"/>
                </a:solidFill>
                <a:latin typeface="Roboto Condensed Light" panose="02000000000000000000" pitchFamily="2" charset="0"/>
                <a:ea typeface="Roboto Condensed Light" panose="02000000000000000000" pitchFamily="2" charset="0"/>
              </a:rPr>
              <a:t>., суддя </a:t>
            </a:r>
            <a:r>
              <a:rPr lang="uk-UA" sz="2200" b="1" dirty="0" smtClean="0">
                <a:solidFill>
                  <a:schemeClr val="bg1"/>
                </a:solidFill>
                <a:latin typeface="Roboto Condensed Light" panose="02000000000000000000" pitchFamily="2" charset="0"/>
                <a:ea typeface="Roboto Condensed Light" panose="02000000000000000000" pitchFamily="2" charset="0"/>
              </a:rPr>
              <a:t>– секретар </a:t>
            </a:r>
            <a:r>
              <a:rPr lang="uk-UA" sz="2200" b="1" dirty="0">
                <a:solidFill>
                  <a:schemeClr val="bg1"/>
                </a:solidFill>
                <a:latin typeface="Roboto Condensed Light" panose="02000000000000000000" pitchFamily="2" charset="0"/>
                <a:ea typeface="Roboto Condensed Light" panose="02000000000000000000" pitchFamily="2" charset="0"/>
              </a:rPr>
              <a:t>судової палати для розгляду справ про банкрутство Касаційного господарського суду у складі Верховного </a:t>
            </a:r>
            <a:r>
              <a:rPr lang="uk-UA" sz="2200" b="1" dirty="0" smtClean="0">
                <a:solidFill>
                  <a:schemeClr val="bg1"/>
                </a:solidFill>
                <a:latin typeface="Roboto Condensed Light" panose="02000000000000000000" pitchFamily="2" charset="0"/>
                <a:ea typeface="Roboto Condensed Light" panose="02000000000000000000" pitchFamily="2" charset="0"/>
              </a:rPr>
              <a:t>Суду</a:t>
            </a:r>
            <a:endParaRPr lang="uk-UA" sz="2200" b="1"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360219" y="1229943"/>
            <a:ext cx="3629890" cy="1308050"/>
          </a:xfrm>
          <a:prstGeom prst="rect">
            <a:avLst/>
          </a:prstGeom>
          <a:noFill/>
        </p:spPr>
        <p:txBody>
          <a:bodyPr wrap="square" rtlCol="0">
            <a:spAutoFit/>
          </a:bodyPr>
          <a:lstStyle/>
          <a:p>
            <a:r>
              <a:rPr lang="uk-UA" sz="2800" b="1" dirty="0" smtClean="0">
                <a:solidFill>
                  <a:schemeClr val="bg1"/>
                </a:solidFill>
                <a:latin typeface="Roboto Condensed Light" panose="02000000000000000000" pitchFamily="2" charset="0"/>
                <a:ea typeface="Roboto Condensed Light" panose="02000000000000000000" pitchFamily="2" charset="0"/>
              </a:rPr>
              <a:t>Верховний</a:t>
            </a:r>
          </a:p>
          <a:p>
            <a:r>
              <a:rPr lang="uk-UA" sz="2800" b="1" dirty="0" smtClean="0">
                <a:solidFill>
                  <a:schemeClr val="bg1"/>
                </a:solidFill>
                <a:latin typeface="Roboto Condensed Light" panose="02000000000000000000" pitchFamily="2" charset="0"/>
                <a:ea typeface="Roboto Condensed Light" panose="02000000000000000000" pitchFamily="2" charset="0"/>
              </a:rPr>
              <a:t>Суд</a:t>
            </a:r>
          </a:p>
          <a:p>
            <a:pPr>
              <a:spcBef>
                <a:spcPts val="600"/>
              </a:spcBef>
            </a:pPr>
            <a:r>
              <a:rPr lang="uk-UA" b="1" dirty="0" smtClean="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endParaRPr lang="uk-UA" b="1" dirty="0">
              <a:solidFill>
                <a:schemeClr val="bg1"/>
              </a:solidFill>
              <a:latin typeface="Roboto Condensed Light" panose="02000000000000000000" pitchFamily="2" charset="0"/>
              <a:ea typeface="Roboto Condensed Light" panose="02000000000000000000" pitchFamily="2" charset="0"/>
            </a:endParaRPr>
          </a:p>
        </p:txBody>
      </p:sp>
      <p:pic>
        <p:nvPicPr>
          <p:cNvPr id="4" name="Рисунок 3"/>
          <p:cNvPicPr>
            <a:picLocks noChangeAspect="1"/>
          </p:cNvPicPr>
          <p:nvPr/>
        </p:nvPicPr>
        <p:blipFill>
          <a:blip r:embed="rId2"/>
          <a:stretch>
            <a:fillRect/>
          </a:stretch>
        </p:blipFill>
        <p:spPr>
          <a:xfrm>
            <a:off x="235904" y="31728"/>
            <a:ext cx="1027630" cy="1254508"/>
          </a:xfrm>
          <a:prstGeom prst="rect">
            <a:avLst/>
          </a:prstGeom>
        </p:spPr>
      </p:pic>
      <p:sp>
        <p:nvSpPr>
          <p:cNvPr id="5" name="Підзаголовок 2"/>
          <p:cNvSpPr txBox="1">
            <a:spLocks/>
          </p:cNvSpPr>
          <p:nvPr/>
        </p:nvSpPr>
        <p:spPr>
          <a:xfrm>
            <a:off x="360219" y="3241963"/>
            <a:ext cx="11427228" cy="130094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uk-UA" sz="4600" b="1" dirty="0" smtClean="0">
                <a:solidFill>
                  <a:schemeClr val="bg1"/>
                </a:solidFill>
                <a:latin typeface="Roboto Condensed Light" panose="02000000000000000000" pitchFamily="2" charset="0"/>
                <a:ea typeface="Roboto Condensed Light" panose="02000000000000000000" pitchFamily="2" charset="0"/>
              </a:rPr>
              <a:t>Деякі процесуальні аспекти розгляду справ щодо окремих категорій боржників</a:t>
            </a:r>
            <a:endParaRPr lang="uk-UA" sz="46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937989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10</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5" name="Заголовок 1"/>
          <p:cNvSpPr>
            <a:spLocks noGrp="1"/>
          </p:cNvSpPr>
          <p:nvPr>
            <p:ph type="title"/>
          </p:nvPr>
        </p:nvSpPr>
        <p:spPr>
          <a:xfrm>
            <a:off x="391390" y="249405"/>
            <a:ext cx="11296304" cy="1073468"/>
          </a:xfrm>
        </p:spPr>
        <p:txBody>
          <a:bodyPr>
            <a:noAutofit/>
          </a:bodyPr>
          <a:lstStyle/>
          <a:p>
            <a:r>
              <a:rPr lang="uk-UA" sz="2400" b="1" dirty="0" smtClean="0">
                <a:solidFill>
                  <a:srgbClr val="002060"/>
                </a:solidFill>
                <a:latin typeface="Roboto Condensed Light" panose="02000000000000000000" pitchFamily="2" charset="0"/>
                <a:ea typeface="Roboto Condensed Light" panose="02000000000000000000" pitchFamily="2" charset="0"/>
              </a:rPr>
              <a:t>Пропонується такий варіант дій у разі надходження заяв про відкриття проваджень у справах про банкрутство бюджетних установ (органів </a:t>
            </a:r>
            <a:r>
              <a:rPr lang="uk-UA" sz="2400" b="1" dirty="0">
                <a:solidFill>
                  <a:srgbClr val="002060"/>
                </a:solidFill>
                <a:latin typeface="Roboto Condensed Light" panose="02000000000000000000" pitchFamily="2" charset="0"/>
                <a:ea typeface="Roboto Condensed Light" panose="02000000000000000000" pitchFamily="2" charset="0"/>
              </a:rPr>
              <a:t>державної влади, органів місцевого самоврядування, інших суб’єктів владних </a:t>
            </a:r>
            <a:r>
              <a:rPr lang="uk-UA" sz="2400" b="1" dirty="0" smtClean="0">
                <a:solidFill>
                  <a:srgbClr val="002060"/>
                </a:solidFill>
                <a:latin typeface="Roboto Condensed Light" panose="02000000000000000000" pitchFamily="2" charset="0"/>
                <a:ea typeface="Roboto Condensed Light" panose="02000000000000000000" pitchFamily="2" charset="0"/>
              </a:rPr>
              <a:t>повноважень</a:t>
            </a:r>
            <a:r>
              <a:rPr lang="uk-UA" sz="2400" b="1" dirty="0">
                <a:solidFill>
                  <a:srgbClr val="002060"/>
                </a:solidFill>
                <a:latin typeface="Roboto Condensed Light" panose="02000000000000000000" pitchFamily="2" charset="0"/>
                <a:ea typeface="Roboto Condensed Light" panose="02000000000000000000" pitchFamily="2" charset="0"/>
              </a:rPr>
              <a:t> </a:t>
            </a:r>
            <a:r>
              <a:rPr lang="uk-UA" sz="2400" b="1" dirty="0" smtClean="0">
                <a:solidFill>
                  <a:srgbClr val="002060"/>
                </a:solidFill>
                <a:latin typeface="Roboto Condensed Light" panose="02000000000000000000" pitchFamily="2" charset="0"/>
                <a:ea typeface="Roboto Condensed Light" panose="02000000000000000000" pitchFamily="2" charset="0"/>
              </a:rPr>
              <a:t>та </a:t>
            </a:r>
            <a:r>
              <a:rPr lang="uk-UA" sz="2400" b="1" dirty="0">
                <a:solidFill>
                  <a:srgbClr val="002060"/>
                </a:solidFill>
                <a:latin typeface="Roboto Condensed Light" panose="02000000000000000000" pitchFamily="2" charset="0"/>
                <a:ea typeface="Roboto Condensed Light" panose="02000000000000000000" pitchFamily="2" charset="0"/>
              </a:rPr>
              <a:t>утворених ними </a:t>
            </a:r>
            <a:r>
              <a:rPr lang="uk-UA" sz="2400" b="1" dirty="0" smtClean="0">
                <a:solidFill>
                  <a:srgbClr val="002060"/>
                </a:solidFill>
                <a:latin typeface="Roboto Condensed Light" panose="02000000000000000000" pitchFamily="2" charset="0"/>
                <a:ea typeface="Roboto Condensed Light" panose="02000000000000000000" pitchFamily="2" charset="0"/>
              </a:rPr>
              <a:t>організацій)</a:t>
            </a:r>
            <a:endParaRPr lang="uk-UA" sz="2400" b="1"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2" name="Схема 1"/>
          <p:cNvGraphicFramePr/>
          <p:nvPr>
            <p:extLst>
              <p:ext uri="{D42A27DB-BD31-4B8C-83A1-F6EECF244321}">
                <p14:modId xmlns:p14="http://schemas.microsoft.com/office/powerpoint/2010/main" val="3778944111"/>
              </p:ext>
            </p:extLst>
          </p:nvPr>
        </p:nvGraphicFramePr>
        <p:xfrm>
          <a:off x="971321" y="1474896"/>
          <a:ext cx="10136441" cy="4404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2580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381751"/>
            <a:ext cx="11296304" cy="1679805"/>
          </a:xfrm>
        </p:spPr>
        <p:txBody>
          <a:bodyPr>
            <a:normAutofit fontScale="90000"/>
          </a:bodyPr>
          <a:lstStyle/>
          <a:p>
            <a:r>
              <a:rPr lang="uk-UA" b="1" dirty="0" smtClean="0">
                <a:solidFill>
                  <a:schemeClr val="bg1"/>
                </a:solidFill>
                <a:latin typeface="Roboto Condensed Light" panose="02000000000000000000" pitchFamily="2" charset="0"/>
                <a:ea typeface="Roboto Condensed Light" panose="02000000000000000000" pitchFamily="2" charset="0"/>
              </a:rPr>
              <a:t>ІІІ. </a:t>
            </a:r>
            <a:r>
              <a:rPr lang="uk-UA" b="1" dirty="0">
                <a:solidFill>
                  <a:schemeClr val="bg1"/>
                </a:solidFill>
                <a:latin typeface="Roboto Condensed Light" panose="02000000000000000000" pitchFamily="2" charset="0"/>
                <a:ea typeface="Roboto Condensed Light" panose="02000000000000000000" pitchFamily="2" charset="0"/>
              </a:rPr>
              <a:t>Щодо законодавчо передбачених заборон </a:t>
            </a:r>
            <a:r>
              <a:rPr lang="uk-UA" b="1" dirty="0" smtClean="0">
                <a:solidFill>
                  <a:schemeClr val="bg1"/>
                </a:solidFill>
                <a:latin typeface="Roboto Condensed Light" panose="02000000000000000000" pitchFamily="2" charset="0"/>
                <a:ea typeface="Roboto Condensed Light" panose="02000000000000000000" pitchFamily="2" charset="0"/>
              </a:rPr>
              <a:t>порушувати </a:t>
            </a:r>
            <a:r>
              <a:rPr lang="uk-UA" b="1" dirty="0">
                <a:solidFill>
                  <a:schemeClr val="bg1"/>
                </a:solidFill>
                <a:latin typeface="Roboto Condensed Light" panose="02000000000000000000" pitchFamily="2" charset="0"/>
                <a:ea typeface="Roboto Condensed Light" panose="02000000000000000000" pitchFamily="2" charset="0"/>
              </a:rPr>
              <a:t>справи про банкрутство </a:t>
            </a:r>
            <a:r>
              <a:rPr lang="uk-UA" b="1" dirty="0" smtClean="0">
                <a:solidFill>
                  <a:schemeClr val="bg1"/>
                </a:solidFill>
                <a:latin typeface="Roboto Condensed Light" panose="02000000000000000000" pitchFamily="2" charset="0"/>
                <a:ea typeface="Roboto Condensed Light" panose="02000000000000000000" pitchFamily="2" charset="0"/>
              </a:rPr>
              <a:t>та інших обмежень.</a:t>
            </a:r>
            <a:endParaRPr lang="uk-UA" b="1" dirty="0">
              <a:solidFill>
                <a:schemeClr val="bg1"/>
              </a:solidFill>
              <a:latin typeface="Roboto Condensed Light" panose="02000000000000000000" pitchFamily="2" charset="0"/>
              <a:ea typeface="Roboto Condensed Light" panose="02000000000000000000" pitchFamily="2"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11</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smtClean="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chemeClr val="bg1"/>
                </a:solidFill>
                <a:latin typeface="Roboto Condensed Light" panose="02000000000000000000" pitchFamily="2" charset="0"/>
                <a:ea typeface="Roboto Condensed Light" panose="02000000000000000000" pitchFamily="2" charset="0"/>
              </a:rPr>
              <a:t>______</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chemeClr val="bg1"/>
                </a:solidFill>
                <a:latin typeface="Roboto Condensed Light" panose="02000000000000000000" pitchFamily="2" charset="0"/>
                <a:ea typeface="Roboto Condensed Light" panose="02000000000000000000" pitchFamily="2" charset="0"/>
              </a:rPr>
              <a:t>Деякі</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процесуальні</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аспекти</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розгляду</a:t>
            </a:r>
            <a:r>
              <a:rPr lang="ru-RU" dirty="0" smtClean="0">
                <a:solidFill>
                  <a:schemeClr val="bg1"/>
                </a:solidFill>
                <a:latin typeface="Roboto Condensed Light" panose="02000000000000000000" pitchFamily="2" charset="0"/>
                <a:ea typeface="Roboto Condensed Light" panose="02000000000000000000" pitchFamily="2" charset="0"/>
              </a:rPr>
              <a:t> справ </a:t>
            </a:r>
            <a:r>
              <a:rPr lang="ru-RU" dirty="0" err="1" smtClean="0">
                <a:solidFill>
                  <a:schemeClr val="bg1"/>
                </a:solidFill>
                <a:latin typeface="Roboto Condensed Light" panose="02000000000000000000" pitchFamily="2" charset="0"/>
                <a:ea typeface="Roboto Condensed Light" panose="02000000000000000000" pitchFamily="2" charset="0"/>
              </a:rPr>
              <a:t>щодо</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окремих</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категорій</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боржників</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704436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249404"/>
            <a:ext cx="11296304" cy="989849"/>
          </a:xfrm>
        </p:spPr>
        <p:txBody>
          <a:bodyPr>
            <a:normAutofit/>
          </a:bodyPr>
          <a:lstStyle/>
          <a:p>
            <a:r>
              <a:rPr lang="uk-UA" sz="3200" b="1" dirty="0">
                <a:solidFill>
                  <a:srgbClr val="002060"/>
                </a:solidFill>
                <a:latin typeface="Roboto Condensed Light" panose="02000000000000000000" pitchFamily="2" charset="0"/>
                <a:ea typeface="Roboto Condensed Light" panose="02000000000000000000" pitchFamily="2" charset="0"/>
              </a:rPr>
              <a:t>Заборони передбачені Законом </a:t>
            </a:r>
            <a:r>
              <a:rPr lang="uk-UA" sz="3200" b="1" dirty="0" smtClean="0">
                <a:solidFill>
                  <a:srgbClr val="002060"/>
                </a:solidFill>
                <a:latin typeface="Roboto Condensed Light" panose="02000000000000000000" pitchFamily="2" charset="0"/>
                <a:ea typeface="Roboto Condensed Light" panose="02000000000000000000" pitchFamily="2" charset="0"/>
              </a:rPr>
              <a:t>щодо </a:t>
            </a:r>
            <a:r>
              <a:rPr lang="uk-UA" sz="3200" b="1" dirty="0">
                <a:solidFill>
                  <a:srgbClr val="002060"/>
                </a:solidFill>
                <a:latin typeface="Roboto Condensed Light" panose="02000000000000000000" pitchFamily="2" charset="0"/>
                <a:ea typeface="Roboto Condensed Light" panose="02000000000000000000" pitchFamily="2" charset="0"/>
              </a:rPr>
              <a:t>порушення справ про банкрутство відповідних підприємств </a:t>
            </a:r>
            <a:endParaRPr lang="uk-UA" sz="3200" dirty="0">
              <a:solidFill>
                <a:srgbClr val="002060"/>
              </a:solidFill>
              <a:latin typeface="Roboto Condensed Light" panose="02000000000000000000" pitchFamily="2" charset="0"/>
              <a:ea typeface="Roboto Condensed Light" panose="02000000000000000000" pitchFamily="2" charset="0"/>
            </a:endParaRPr>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12</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3949327433"/>
              </p:ext>
            </p:extLst>
          </p:nvPr>
        </p:nvGraphicFramePr>
        <p:xfrm>
          <a:off x="1020368" y="1437614"/>
          <a:ext cx="10038347" cy="4395857"/>
        </p:xfrm>
        <a:graphic>
          <a:graphicData uri="http://schemas.openxmlformats.org/drawingml/2006/table">
            <a:tbl>
              <a:tblPr firstRow="1" firstCol="1" bandRow="1">
                <a:tableStyleId>{5C22544A-7EE6-4342-B048-85BDC9FD1C3A}</a:tableStyleId>
              </a:tblPr>
              <a:tblGrid>
                <a:gridCol w="10038347">
                  <a:extLst>
                    <a:ext uri="{9D8B030D-6E8A-4147-A177-3AD203B41FA5}">
                      <a16:colId xmlns:a16="http://schemas.microsoft.com/office/drawing/2014/main" xmlns="" val="385047910"/>
                    </a:ext>
                  </a:extLst>
                </a:gridCol>
              </a:tblGrid>
              <a:tr h="756723">
                <a:tc>
                  <a:txBody>
                    <a:bodyPr/>
                    <a:lstStyle/>
                    <a:p>
                      <a:pPr indent="180000" algn="just">
                        <a:lnSpc>
                          <a:spcPct val="100000"/>
                        </a:lnSpc>
                        <a:spcAft>
                          <a:spcPts val="0"/>
                        </a:spcAft>
                      </a:pPr>
                      <a:r>
                        <a:rPr lang="uk-UA" sz="1200" b="0" dirty="0">
                          <a:solidFill>
                            <a:srgbClr val="002060"/>
                          </a:solidFill>
                          <a:effectLst/>
                          <a:latin typeface="Roboto Condensed Light" panose="02000000000000000000" pitchFamily="2" charset="0"/>
                          <a:ea typeface="Roboto Condensed Light" panose="02000000000000000000" pitchFamily="2" charset="0"/>
                        </a:rPr>
                        <a:t>2. Справи про банкрутство гірничих підприємств (гірничодобувні підприємства, шахти, рудники, копальні, кар’єри, розрізи, збагачувальні фабрики, </a:t>
                      </a:r>
                      <a:r>
                        <a:rPr lang="uk-UA" sz="1200" b="0" dirty="0" err="1">
                          <a:solidFill>
                            <a:srgbClr val="002060"/>
                          </a:solidFill>
                          <a:effectLst/>
                          <a:latin typeface="Roboto Condensed Light" panose="02000000000000000000" pitchFamily="2" charset="0"/>
                          <a:ea typeface="Roboto Condensed Light" panose="02000000000000000000" pitchFamily="2" charset="0"/>
                        </a:rPr>
                        <a:t>шахтовуглебудівні</a:t>
                      </a:r>
                      <a:r>
                        <a:rPr lang="uk-UA" sz="1200" b="0" dirty="0">
                          <a:solidFill>
                            <a:srgbClr val="002060"/>
                          </a:solidFill>
                          <a:effectLst/>
                          <a:latin typeface="Roboto Condensed Light" panose="02000000000000000000" pitchFamily="2" charset="0"/>
                          <a:ea typeface="Roboto Condensed Light" panose="02000000000000000000" pitchFamily="2" charset="0"/>
                        </a:rPr>
                        <a:t> підприємства), створених у процесі приватизації (корпоратизації), у статутних капіталах яких частка держави становить не менше ніж 25 відсотків і продаж акцій яких розпочався, </a:t>
                      </a:r>
                      <a:r>
                        <a:rPr lang="uk-UA" sz="1200" b="0" i="0" u="sng" dirty="0">
                          <a:solidFill>
                            <a:srgbClr val="002060"/>
                          </a:solidFill>
                          <a:effectLst/>
                          <a:latin typeface="Roboto Condensed Light" panose="02000000000000000000" pitchFamily="2" charset="0"/>
                          <a:ea typeface="Roboto Condensed Light" panose="02000000000000000000" pitchFamily="2" charset="0"/>
                        </a:rPr>
                        <a:t>можуть бути порушені не раніш як через один рік від початку виконання плану приватизації, крім тих, що ліквідуються за рішенням власника</a:t>
                      </a:r>
                      <a:r>
                        <a:rPr lang="uk-UA" sz="1200" b="0" dirty="0">
                          <a:solidFill>
                            <a:srgbClr val="002060"/>
                          </a:solidFill>
                          <a:effectLst/>
                          <a:latin typeface="Roboto Condensed Light" panose="02000000000000000000" pitchFamily="2" charset="0"/>
                          <a:ea typeface="Roboto Condensed Light" panose="02000000000000000000" pitchFamily="2" charset="0"/>
                        </a:rPr>
                        <a:t>.</a:t>
                      </a:r>
                      <a:endParaRPr lang="uk-UA" sz="1200" b="0" dirty="0">
                        <a:solidFill>
                          <a:srgbClr val="002060"/>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997559009"/>
                  </a:ext>
                </a:extLst>
              </a:tr>
              <a:tr h="756723">
                <a:tc>
                  <a:txBody>
                    <a:bodyPr/>
                    <a:lstStyle/>
                    <a:p>
                      <a:pPr indent="180000" algn="just">
                        <a:lnSpc>
                          <a:spcPct val="100000"/>
                        </a:lnSpc>
                        <a:spcAft>
                          <a:spcPts val="0"/>
                        </a:spcAft>
                      </a:pPr>
                      <a:r>
                        <a:rPr lang="uk-UA" sz="1200" b="0" dirty="0">
                          <a:solidFill>
                            <a:srgbClr val="002060"/>
                          </a:solidFill>
                          <a:effectLst/>
                          <a:latin typeface="Roboto Condensed Light" panose="02000000000000000000" pitchFamily="2" charset="0"/>
                          <a:ea typeface="Roboto Condensed Light" panose="02000000000000000000" pitchFamily="2" charset="0"/>
                        </a:rPr>
                        <a:t>3. Справи про банкрутство гірничих підприємств (гірничодобувні підприємства, шахти, рудники, копальні, кар’єри, розрізи, збагачувальні фабрики, </a:t>
                      </a:r>
                      <a:r>
                        <a:rPr lang="uk-UA" sz="1200" b="0" dirty="0" err="1">
                          <a:solidFill>
                            <a:srgbClr val="002060"/>
                          </a:solidFill>
                          <a:effectLst/>
                          <a:latin typeface="Roboto Condensed Light" panose="02000000000000000000" pitchFamily="2" charset="0"/>
                          <a:ea typeface="Roboto Condensed Light" panose="02000000000000000000" pitchFamily="2" charset="0"/>
                        </a:rPr>
                        <a:t>шахтовуглебудівні</a:t>
                      </a:r>
                      <a:r>
                        <a:rPr lang="uk-UA" sz="1200" b="0" dirty="0">
                          <a:solidFill>
                            <a:srgbClr val="002060"/>
                          </a:solidFill>
                          <a:effectLst/>
                          <a:latin typeface="Roboto Condensed Light" panose="02000000000000000000" pitchFamily="2" charset="0"/>
                          <a:ea typeface="Roboto Condensed Light" panose="02000000000000000000" pitchFamily="2" charset="0"/>
                        </a:rPr>
                        <a:t> підприємства), у статутних капіталах яких частка держави становить не менше ніж 25 відсотків, </a:t>
                      </a:r>
                      <a:r>
                        <a:rPr lang="uk-UA" sz="1200" b="0" i="0" u="sng" dirty="0">
                          <a:solidFill>
                            <a:srgbClr val="002060"/>
                          </a:solidFill>
                          <a:effectLst/>
                          <a:latin typeface="Roboto Condensed Light" panose="02000000000000000000" pitchFamily="2" charset="0"/>
                          <a:ea typeface="Roboto Condensed Light" panose="02000000000000000000" pitchFamily="2" charset="0"/>
                        </a:rPr>
                        <a:t>не порушуються з дня набрання чинності Законом України "Про відновлення платоспроможності боржника або визнання його банкрутом" до 1 січня 2015 року</a:t>
                      </a:r>
                      <a:r>
                        <a:rPr lang="uk-UA" sz="1200" b="0" dirty="0">
                          <a:solidFill>
                            <a:srgbClr val="002060"/>
                          </a:solidFill>
                          <a:effectLst/>
                          <a:latin typeface="Roboto Condensed Light" panose="02000000000000000000" pitchFamily="2" charset="0"/>
                          <a:ea typeface="Roboto Condensed Light" panose="02000000000000000000" pitchFamily="2" charset="0"/>
                        </a:rPr>
                        <a:t>, крім тих, що ліквідуються за рішенням власника.</a:t>
                      </a:r>
                      <a:endParaRPr lang="uk-UA" sz="1200" b="0" dirty="0">
                        <a:solidFill>
                          <a:srgbClr val="002060"/>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297818819"/>
                  </a:ext>
                </a:extLst>
              </a:tr>
              <a:tr h="572393">
                <a:tc>
                  <a:txBody>
                    <a:bodyPr/>
                    <a:lstStyle/>
                    <a:p>
                      <a:pPr indent="180000" algn="just">
                        <a:lnSpc>
                          <a:spcPct val="100000"/>
                        </a:lnSpc>
                        <a:spcAft>
                          <a:spcPts val="0"/>
                        </a:spcAft>
                      </a:pPr>
                      <a:r>
                        <a:rPr lang="uk-UA" sz="1200" b="0" dirty="0">
                          <a:solidFill>
                            <a:srgbClr val="002060"/>
                          </a:solidFill>
                          <a:effectLst/>
                          <a:latin typeface="Roboto Condensed Light" panose="02000000000000000000" pitchFamily="2" charset="0"/>
                          <a:ea typeface="Roboto Condensed Light" panose="02000000000000000000" pitchFamily="2" charset="0"/>
                        </a:rPr>
                        <a:t>4. Провадження у справах про банкрутство гірничих підприємств (гірничодобувні підприємства, шахти, рудники, копальні, кар’єри, розрізи, збагачувальні фабрики, </a:t>
                      </a:r>
                      <a:r>
                        <a:rPr lang="uk-UA" sz="1200" b="0" dirty="0" err="1">
                          <a:solidFill>
                            <a:srgbClr val="002060"/>
                          </a:solidFill>
                          <a:effectLst/>
                          <a:latin typeface="Roboto Condensed Light" panose="02000000000000000000" pitchFamily="2" charset="0"/>
                          <a:ea typeface="Roboto Condensed Light" panose="02000000000000000000" pitchFamily="2" charset="0"/>
                        </a:rPr>
                        <a:t>шахтовуглебудівні</a:t>
                      </a:r>
                      <a:r>
                        <a:rPr lang="uk-UA" sz="1200" b="0" dirty="0">
                          <a:solidFill>
                            <a:srgbClr val="002060"/>
                          </a:solidFill>
                          <a:effectLst/>
                          <a:latin typeface="Roboto Condensed Light" panose="02000000000000000000" pitchFamily="2" charset="0"/>
                          <a:ea typeface="Roboto Condensed Light" panose="02000000000000000000" pitchFamily="2" charset="0"/>
                        </a:rPr>
                        <a:t> підприємства), у статутних капіталах яких частка держави становить не менше ніж 25 відсотків, </a:t>
                      </a:r>
                      <a:r>
                        <a:rPr lang="uk-UA" sz="1200" b="0" i="0" u="sng" dirty="0">
                          <a:solidFill>
                            <a:srgbClr val="002060"/>
                          </a:solidFill>
                          <a:effectLst/>
                          <a:latin typeface="Roboto Condensed Light" panose="02000000000000000000" pitchFamily="2" charset="0"/>
                          <a:ea typeface="Roboto Condensed Light" panose="02000000000000000000" pitchFamily="2" charset="0"/>
                        </a:rPr>
                        <a:t>порушені після 1 січня 2000 року, підлягає припиненню</a:t>
                      </a:r>
                      <a:r>
                        <a:rPr lang="uk-UA" sz="1200" b="0" dirty="0">
                          <a:solidFill>
                            <a:srgbClr val="002060"/>
                          </a:solidFill>
                          <a:effectLst/>
                          <a:latin typeface="Roboto Condensed Light" panose="02000000000000000000" pitchFamily="2" charset="0"/>
                          <a:ea typeface="Roboto Condensed Light" panose="02000000000000000000" pitchFamily="2" charset="0"/>
                        </a:rPr>
                        <a:t>, крім тих, що ліквідуються за рішенням власника.</a:t>
                      </a:r>
                      <a:endParaRPr lang="uk-UA" sz="1200" b="0" dirty="0">
                        <a:solidFill>
                          <a:srgbClr val="002060"/>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758576950"/>
                  </a:ext>
                </a:extLst>
              </a:tr>
              <a:tr h="796572">
                <a:tc>
                  <a:txBody>
                    <a:bodyPr/>
                    <a:lstStyle/>
                    <a:p>
                      <a:pPr indent="180000" algn="just">
                        <a:lnSpc>
                          <a:spcPct val="100000"/>
                        </a:lnSpc>
                        <a:spcAft>
                          <a:spcPts val="0"/>
                        </a:spcAft>
                      </a:pPr>
                      <a:r>
                        <a:rPr lang="uk-UA" sz="1200" b="1" dirty="0">
                          <a:solidFill>
                            <a:schemeClr val="bg1"/>
                          </a:solidFill>
                          <a:effectLst/>
                          <a:latin typeface="Roboto Condensed Light" panose="02000000000000000000" pitchFamily="2" charset="0"/>
                          <a:ea typeface="Roboto Condensed Light" panose="02000000000000000000" pitchFamily="2" charset="0"/>
                        </a:rPr>
                        <a:t>Пункти 2-4 розділу Х Закону втрачають чинність з введенням в дію Кодексу. Водночас, на даний час, термінові обмеження передбачені пунктами 3, 4 розділу Х Закону, вичерпали свою дію та не пролонговані законодавцем.</a:t>
                      </a:r>
                    </a:p>
                    <a:p>
                      <a:pPr indent="180000" algn="just">
                        <a:lnSpc>
                          <a:spcPct val="100000"/>
                        </a:lnSpc>
                        <a:spcAft>
                          <a:spcPts val="0"/>
                        </a:spcAft>
                      </a:pPr>
                      <a:r>
                        <a:rPr lang="uk-UA" sz="1200" b="1" dirty="0">
                          <a:solidFill>
                            <a:schemeClr val="bg1"/>
                          </a:solidFill>
                          <a:effectLst/>
                          <a:latin typeface="Roboto Condensed Light" panose="02000000000000000000" pitchFamily="2" charset="0"/>
                          <a:ea typeface="Roboto Condensed Light" panose="02000000000000000000" pitchFamily="2" charset="0"/>
                        </a:rPr>
                        <a:t>При цьому, чинними залишаються положення Законів України «Про особливості приватизації вугледобувних підприємств» та «Про відновлення платоспроможності державних вугледобувних підприємств», якими передбачені відповідні мораторії у справах про банкрутство вугледобувних підприємств.</a:t>
                      </a:r>
                      <a:endParaRPr lang="uk-UA" sz="1200" b="1" dirty="0">
                        <a:solidFill>
                          <a:schemeClr val="bg1"/>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xmlns="" val="887411177"/>
                  </a:ext>
                </a:extLst>
              </a:tr>
              <a:tr h="756723">
                <a:tc>
                  <a:txBody>
                    <a:bodyPr/>
                    <a:lstStyle/>
                    <a:p>
                      <a:pPr indent="180000" algn="just">
                        <a:lnSpc>
                          <a:spcPct val="100000"/>
                        </a:lnSpc>
                        <a:spcAft>
                          <a:spcPts val="0"/>
                        </a:spcAft>
                      </a:pPr>
                      <a:r>
                        <a:rPr lang="uk-UA" sz="1200" b="0" dirty="0">
                          <a:solidFill>
                            <a:srgbClr val="002060"/>
                          </a:solidFill>
                          <a:effectLst/>
                          <a:latin typeface="Roboto Condensed Light" panose="02000000000000000000" pitchFamily="2" charset="0"/>
                          <a:ea typeface="Roboto Condensed Light" panose="02000000000000000000" pitchFamily="2" charset="0"/>
                        </a:rPr>
                        <a:t>4</a:t>
                      </a:r>
                      <a:r>
                        <a:rPr lang="uk-UA" sz="1200" b="0" baseline="30000" dirty="0">
                          <a:solidFill>
                            <a:srgbClr val="002060"/>
                          </a:solidFill>
                          <a:effectLst/>
                          <a:latin typeface="Roboto Condensed Light" panose="02000000000000000000" pitchFamily="2" charset="0"/>
                          <a:ea typeface="Roboto Condensed Light" panose="02000000000000000000" pitchFamily="2" charset="0"/>
                        </a:rPr>
                        <a:t>1</a:t>
                      </a:r>
                      <a:r>
                        <a:rPr lang="uk-UA" sz="1200" b="0" dirty="0">
                          <a:solidFill>
                            <a:srgbClr val="002060"/>
                          </a:solidFill>
                          <a:effectLst/>
                          <a:latin typeface="Roboto Condensed Light" panose="02000000000000000000" pitchFamily="2" charset="0"/>
                          <a:ea typeface="Roboto Condensed Light" panose="02000000000000000000" pitchFamily="2" charset="0"/>
                        </a:rPr>
                        <a:t>. Положення цього Закону щодо провадження у справах про банкрутство підприємств паливно-енергетичного комплексу, які беруть участь у процедурі погашення заборгованості на умовах, визначених Законом України "Про заходи, спрямовані на забезпечення сталого функціонування підприємств паливно-енергетичного комплексу", застосовуються з урахуванням особливостей, визначених Законом України "Про заходи, спрямовані на забезпечення сталого функціонування підприємств паливно-енергетичного комплексу", </a:t>
                      </a:r>
                      <a:r>
                        <a:rPr lang="uk-UA" sz="1200" b="0" u="sng" dirty="0">
                          <a:solidFill>
                            <a:srgbClr val="002060"/>
                          </a:solidFill>
                          <a:effectLst/>
                          <a:latin typeface="Roboto Condensed Light" panose="02000000000000000000" pitchFamily="2" charset="0"/>
                          <a:ea typeface="Roboto Condensed Light" panose="02000000000000000000" pitchFamily="2" charset="0"/>
                        </a:rPr>
                        <a:t>до 1 січня 2016 року</a:t>
                      </a:r>
                      <a:r>
                        <a:rPr lang="uk-UA" sz="1200" b="0" dirty="0">
                          <a:solidFill>
                            <a:srgbClr val="002060"/>
                          </a:solidFill>
                          <a:effectLst/>
                          <a:latin typeface="Roboto Condensed Light" panose="02000000000000000000" pitchFamily="2" charset="0"/>
                          <a:ea typeface="Roboto Condensed Light" panose="02000000000000000000" pitchFamily="2" charset="0"/>
                        </a:rPr>
                        <a:t>.</a:t>
                      </a:r>
                      <a:endParaRPr lang="uk-UA" sz="1200" b="0" dirty="0">
                        <a:solidFill>
                          <a:srgbClr val="002060"/>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182677173"/>
                  </a:ext>
                </a:extLst>
              </a:tr>
              <a:tr h="756723">
                <a:tc>
                  <a:txBody>
                    <a:bodyPr/>
                    <a:lstStyle/>
                    <a:p>
                      <a:pPr indent="180000" algn="just">
                        <a:lnSpc>
                          <a:spcPct val="100000"/>
                        </a:lnSpc>
                        <a:spcAft>
                          <a:spcPts val="0"/>
                        </a:spcAft>
                      </a:pPr>
                      <a:r>
                        <a:rPr lang="uk-UA" sz="1200" b="1" dirty="0">
                          <a:solidFill>
                            <a:schemeClr val="bg1"/>
                          </a:solidFill>
                          <a:effectLst/>
                          <a:latin typeface="Roboto Condensed Light" panose="02000000000000000000" pitchFamily="2" charset="0"/>
                          <a:ea typeface="Roboto Condensed Light" panose="02000000000000000000" pitchFamily="2" charset="0"/>
                        </a:rPr>
                        <a:t>Пункт 4</a:t>
                      </a:r>
                      <a:r>
                        <a:rPr lang="uk-UA" sz="1200" b="1" baseline="30000" dirty="0">
                          <a:solidFill>
                            <a:schemeClr val="bg1"/>
                          </a:solidFill>
                          <a:effectLst/>
                          <a:latin typeface="Roboto Condensed Light" panose="02000000000000000000" pitchFamily="2" charset="0"/>
                          <a:ea typeface="Roboto Condensed Light" panose="02000000000000000000" pitchFamily="2" charset="0"/>
                        </a:rPr>
                        <a:t>1 </a:t>
                      </a:r>
                      <a:r>
                        <a:rPr lang="uk-UA" sz="1200" b="1" dirty="0">
                          <a:solidFill>
                            <a:schemeClr val="bg1"/>
                          </a:solidFill>
                          <a:effectLst/>
                          <a:latin typeface="Roboto Condensed Light" panose="02000000000000000000" pitchFamily="2" charset="0"/>
                          <a:ea typeface="Roboto Condensed Light" panose="02000000000000000000" pitchFamily="2" charset="0"/>
                        </a:rPr>
                        <a:t>розділу Х Закону втрачає чинність з введенням в дію Кодексу. Водночас, на даний час, передбачений ним термін вичерпав свою дію та не пролонгований законодавцем.</a:t>
                      </a:r>
                    </a:p>
                    <a:p>
                      <a:pPr indent="180000" algn="just">
                        <a:lnSpc>
                          <a:spcPct val="100000"/>
                        </a:lnSpc>
                        <a:spcAft>
                          <a:spcPts val="0"/>
                        </a:spcAft>
                      </a:pPr>
                      <a:r>
                        <a:rPr lang="uk-UA" sz="1200" b="1" dirty="0">
                          <a:solidFill>
                            <a:schemeClr val="bg1"/>
                          </a:solidFill>
                          <a:effectLst/>
                          <a:latin typeface="Roboto Condensed Light" panose="02000000000000000000" pitchFamily="2" charset="0"/>
                          <a:ea typeface="Roboto Condensed Light" panose="02000000000000000000" pitchFamily="2" charset="0"/>
                        </a:rPr>
                        <a:t>При цьому, чинними залишаються положення Закону України «Про заходи, спрямовані на забезпечення сталого  функціонування підприємств паливно-енергетичного комплексу», яким передбачено особливості провадження у справах про банкрутство підприємств паливно-енергетичного комплексу.</a:t>
                      </a:r>
                      <a:endParaRPr lang="uk-UA" sz="1200" b="1" dirty="0">
                        <a:solidFill>
                          <a:schemeClr val="bg1"/>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xmlns="" val="1948307214"/>
                  </a:ext>
                </a:extLst>
              </a:tr>
            </a:tbl>
          </a:graphicData>
        </a:graphic>
      </p:graphicFrame>
    </p:spTree>
    <p:extLst>
      <p:ext uri="{BB962C8B-B14F-4D97-AF65-F5344CB8AC3E}">
        <p14:creationId xmlns:p14="http://schemas.microsoft.com/office/powerpoint/2010/main" val="1550001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249404"/>
            <a:ext cx="11296304" cy="989849"/>
          </a:xfrm>
        </p:spPr>
        <p:txBody>
          <a:bodyPr>
            <a:normAutofit/>
          </a:bodyPr>
          <a:lstStyle/>
          <a:p>
            <a:r>
              <a:rPr lang="uk-UA" sz="3200" b="1" dirty="0">
                <a:solidFill>
                  <a:srgbClr val="002060"/>
                </a:solidFill>
                <a:latin typeface="Roboto Condensed Light" panose="02000000000000000000" pitchFamily="2" charset="0"/>
                <a:ea typeface="Roboto Condensed Light" panose="02000000000000000000" pitchFamily="2" charset="0"/>
              </a:rPr>
              <a:t>Заборони передбачені Законом </a:t>
            </a:r>
            <a:r>
              <a:rPr lang="uk-UA" sz="3200" b="1" dirty="0" smtClean="0">
                <a:solidFill>
                  <a:srgbClr val="002060"/>
                </a:solidFill>
                <a:latin typeface="Roboto Condensed Light" panose="02000000000000000000" pitchFamily="2" charset="0"/>
                <a:ea typeface="Roboto Condensed Light" panose="02000000000000000000" pitchFamily="2" charset="0"/>
              </a:rPr>
              <a:t>щодо </a:t>
            </a:r>
            <a:r>
              <a:rPr lang="uk-UA" sz="3200" b="1" dirty="0">
                <a:solidFill>
                  <a:srgbClr val="002060"/>
                </a:solidFill>
                <a:latin typeface="Roboto Condensed Light" panose="02000000000000000000" pitchFamily="2" charset="0"/>
                <a:ea typeface="Roboto Condensed Light" panose="02000000000000000000" pitchFamily="2" charset="0"/>
              </a:rPr>
              <a:t>порушення справ про банкрутство відповідних підприємств </a:t>
            </a:r>
            <a:r>
              <a:rPr lang="uk-UA" sz="3200" b="1" dirty="0" smtClean="0">
                <a:solidFill>
                  <a:srgbClr val="002060"/>
                </a:solidFill>
                <a:latin typeface="Roboto Condensed Light" panose="02000000000000000000" pitchFamily="2" charset="0"/>
                <a:ea typeface="Roboto Condensed Light" panose="02000000000000000000" pitchFamily="2" charset="0"/>
              </a:rPr>
              <a:t>(продовження)</a:t>
            </a:r>
            <a:endParaRPr lang="uk-UA" sz="3200" dirty="0">
              <a:solidFill>
                <a:srgbClr val="002060"/>
              </a:solidFill>
              <a:latin typeface="Roboto Condensed Light" panose="02000000000000000000" pitchFamily="2" charset="0"/>
              <a:ea typeface="Roboto Condensed Light" panose="02000000000000000000" pitchFamily="2" charset="0"/>
            </a:endParaRPr>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13</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7" name="Таблиця 6"/>
          <p:cNvGraphicFramePr>
            <a:graphicFrameLocks noGrp="1"/>
          </p:cNvGraphicFramePr>
          <p:nvPr>
            <p:extLst>
              <p:ext uri="{D42A27DB-BD31-4B8C-83A1-F6EECF244321}">
                <p14:modId xmlns:p14="http://schemas.microsoft.com/office/powerpoint/2010/main" val="768913782"/>
              </p:ext>
            </p:extLst>
          </p:nvPr>
        </p:nvGraphicFramePr>
        <p:xfrm>
          <a:off x="1020368" y="1298218"/>
          <a:ext cx="10038347" cy="4607354"/>
        </p:xfrm>
        <a:graphic>
          <a:graphicData uri="http://schemas.openxmlformats.org/drawingml/2006/table">
            <a:tbl>
              <a:tblPr firstRow="1" firstCol="1" bandRow="1">
                <a:tableStyleId>{5C22544A-7EE6-4342-B048-85BDC9FD1C3A}</a:tableStyleId>
              </a:tblPr>
              <a:tblGrid>
                <a:gridCol w="10038347">
                  <a:extLst>
                    <a:ext uri="{9D8B030D-6E8A-4147-A177-3AD203B41FA5}">
                      <a16:colId xmlns:a16="http://schemas.microsoft.com/office/drawing/2014/main" xmlns="" val="3043661382"/>
                    </a:ext>
                  </a:extLst>
                </a:gridCol>
              </a:tblGrid>
              <a:tr h="356792">
                <a:tc>
                  <a:txBody>
                    <a:bodyPr/>
                    <a:lstStyle/>
                    <a:p>
                      <a:pPr indent="180000" algn="just">
                        <a:lnSpc>
                          <a:spcPct val="100000"/>
                        </a:lnSpc>
                        <a:spcAft>
                          <a:spcPts val="0"/>
                        </a:spcAft>
                      </a:pPr>
                      <a:r>
                        <a:rPr lang="uk-UA" sz="1100" b="0" dirty="0">
                          <a:solidFill>
                            <a:srgbClr val="002060"/>
                          </a:solidFill>
                          <a:effectLst/>
                          <a:latin typeface="Roboto Condensed Light" panose="02000000000000000000" pitchFamily="2" charset="0"/>
                          <a:ea typeface="Roboto Condensed Light" panose="02000000000000000000" pitchFamily="2" charset="0"/>
                        </a:rPr>
                        <a:t>4</a:t>
                      </a:r>
                      <a:r>
                        <a:rPr lang="uk-UA" sz="1100" b="0" baseline="30000" dirty="0">
                          <a:solidFill>
                            <a:srgbClr val="002060"/>
                          </a:solidFill>
                          <a:effectLst/>
                          <a:latin typeface="Roboto Condensed Light" panose="02000000000000000000" pitchFamily="2" charset="0"/>
                          <a:ea typeface="Roboto Condensed Light" panose="02000000000000000000" pitchFamily="2" charset="0"/>
                        </a:rPr>
                        <a:t>2</a:t>
                      </a:r>
                      <a:r>
                        <a:rPr lang="uk-UA" sz="1100" b="0" dirty="0">
                          <a:solidFill>
                            <a:srgbClr val="002060"/>
                          </a:solidFill>
                          <a:effectLst/>
                          <a:latin typeface="Roboto Condensed Light" panose="02000000000000000000" pitchFamily="2" charset="0"/>
                          <a:ea typeface="Roboto Condensed Light" panose="02000000000000000000" pitchFamily="2" charset="0"/>
                        </a:rPr>
                        <a:t>. Справи про банкрутство боржників, якими є державні підприємства та/або господарські товариства, більше ніж 50 відсотків акцій (часток) яких прямо чи опосередковано належать державі, щодо яких прийнято рішення про приватизацію, </a:t>
                      </a:r>
                      <a:r>
                        <a:rPr lang="uk-UA" sz="1100" b="0" u="sng" dirty="0">
                          <a:solidFill>
                            <a:srgbClr val="002060"/>
                          </a:solidFill>
                          <a:effectLst/>
                          <a:latin typeface="Roboto Condensed Light" panose="02000000000000000000" pitchFamily="2" charset="0"/>
                          <a:ea typeface="Roboto Condensed Light" panose="02000000000000000000" pitchFamily="2" charset="0"/>
                        </a:rPr>
                        <a:t>не порушуються до завершення приватизації</a:t>
                      </a:r>
                      <a:r>
                        <a:rPr lang="uk-UA" sz="1100" b="0" dirty="0">
                          <a:solidFill>
                            <a:srgbClr val="002060"/>
                          </a:solidFill>
                          <a:effectLst/>
                          <a:latin typeface="Roboto Condensed Light" panose="02000000000000000000" pitchFamily="2" charset="0"/>
                          <a:ea typeface="Roboto Condensed Light" panose="02000000000000000000" pitchFamily="2" charset="0"/>
                        </a:rPr>
                        <a:t>.</a:t>
                      </a:r>
                      <a:endParaRPr lang="uk-UA" sz="1100" b="0" dirty="0">
                        <a:solidFill>
                          <a:srgbClr val="002060"/>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xmlns="" val="3419813652"/>
                  </a:ext>
                </a:extLst>
              </a:tr>
              <a:tr h="1862051">
                <a:tc>
                  <a:txBody>
                    <a:bodyPr/>
                    <a:lstStyle/>
                    <a:p>
                      <a:pPr indent="180000" algn="just">
                        <a:lnSpc>
                          <a:spcPct val="100000"/>
                        </a:lnSpc>
                        <a:spcAft>
                          <a:spcPts val="0"/>
                        </a:spcAft>
                      </a:pPr>
                      <a:r>
                        <a:rPr lang="uk-UA" sz="1100" b="0" dirty="0">
                          <a:solidFill>
                            <a:srgbClr val="002060"/>
                          </a:solidFill>
                          <a:effectLst/>
                          <a:latin typeface="Roboto Condensed Light" panose="02000000000000000000" pitchFamily="2" charset="0"/>
                          <a:ea typeface="Roboto Condensed Light" panose="02000000000000000000" pitchFamily="2" charset="0"/>
                        </a:rPr>
                        <a:t>4</a:t>
                      </a:r>
                      <a:r>
                        <a:rPr lang="uk-UA" sz="1100" b="0" baseline="30000" dirty="0">
                          <a:solidFill>
                            <a:srgbClr val="002060"/>
                          </a:solidFill>
                          <a:effectLst/>
                          <a:latin typeface="Roboto Condensed Light" panose="02000000000000000000" pitchFamily="2" charset="0"/>
                          <a:ea typeface="Roboto Condensed Light" panose="02000000000000000000" pitchFamily="2" charset="0"/>
                        </a:rPr>
                        <a:t>3</a:t>
                      </a:r>
                      <a:r>
                        <a:rPr lang="uk-UA" sz="1100" b="0" dirty="0">
                          <a:solidFill>
                            <a:srgbClr val="002060"/>
                          </a:solidFill>
                          <a:effectLst/>
                          <a:latin typeface="Roboto Condensed Light" panose="02000000000000000000" pitchFamily="2" charset="0"/>
                          <a:ea typeface="Roboto Condensed Light" panose="02000000000000000000" pitchFamily="2" charset="0"/>
                        </a:rPr>
                        <a:t>. Провадження у справах про банкрутство боржників, якими є державні підприємства та/або господарські товариства, більше ніж 50 відсотків акцій (часток) яких прямо чи опосередковано належать державі, </a:t>
                      </a:r>
                      <a:r>
                        <a:rPr lang="uk-UA" sz="1100" b="0" u="sng" dirty="0">
                          <a:solidFill>
                            <a:srgbClr val="002060"/>
                          </a:solidFill>
                          <a:effectLst/>
                          <a:latin typeface="Roboto Condensed Light" panose="02000000000000000000" pitchFamily="2" charset="0"/>
                          <a:ea typeface="Roboto Condensed Light" panose="02000000000000000000" pitchFamily="2" charset="0"/>
                        </a:rPr>
                        <a:t>щодо яких прийнято рішення про приватизацію, підлягає припиненню, крім тих, що ліквідуються за рішенням власника</a:t>
                      </a:r>
                      <a:r>
                        <a:rPr lang="uk-UA" sz="1100" b="0" dirty="0">
                          <a:solidFill>
                            <a:srgbClr val="002060"/>
                          </a:solidFill>
                          <a:effectLst/>
                          <a:latin typeface="Roboto Condensed Light" panose="02000000000000000000" pitchFamily="2" charset="0"/>
                          <a:ea typeface="Roboto Condensed Light" panose="02000000000000000000" pitchFamily="2" charset="0"/>
                        </a:rPr>
                        <a:t>.</a:t>
                      </a:r>
                    </a:p>
                    <a:p>
                      <a:pPr indent="180000" algn="just">
                        <a:lnSpc>
                          <a:spcPct val="100000"/>
                        </a:lnSpc>
                        <a:spcAft>
                          <a:spcPts val="0"/>
                        </a:spcAft>
                      </a:pPr>
                      <a:r>
                        <a:rPr lang="uk-UA" sz="1100" b="0" dirty="0">
                          <a:solidFill>
                            <a:srgbClr val="002060"/>
                          </a:solidFill>
                          <a:effectLst/>
                          <a:latin typeface="Roboto Condensed Light" panose="02000000000000000000" pitchFamily="2" charset="0"/>
                          <a:ea typeface="Roboto Condensed Light" panose="02000000000000000000" pitchFamily="2" charset="0"/>
                        </a:rPr>
                        <a:t>Після припинення провадження у справі про банкрутство забороняється стягнення на підставі виконавчих та інших документів, що містять майнові вимоги, у тому числі на предмет застави, за якими стягнення здійснюється в судовому або в позасудовому порядку відповідно до законодавства, крім випадків перебування виконавчого провадження на стадії розподілу стягнутих з боржника грошових сум (у тому числі одержаних від продажу майна боржника), перебування майна на стадії продажу з моменту оприлюднення інформації про продаж, а також у разі звернення стягнення на заставлене майно та виконання рішень у немайнових спорах; не нараховується неустойка (штраф, пеня), не застосовуються інші фінансові санкції за невиконання чи неналежне виконання зобов’язань із задоволення всіх вимог, зупиняється перебіг позовної давності, не застосовується індекс інфляції за весь час прострочення виконання грошового зобов’язання, три проценти річних від простроченої суми тощо.</a:t>
                      </a:r>
                    </a:p>
                    <a:p>
                      <a:pPr indent="180000" algn="just">
                        <a:lnSpc>
                          <a:spcPct val="100000"/>
                        </a:lnSpc>
                        <a:spcAft>
                          <a:spcPts val="0"/>
                        </a:spcAft>
                      </a:pPr>
                      <a:r>
                        <a:rPr lang="uk-UA" sz="1100" b="0" dirty="0">
                          <a:solidFill>
                            <a:srgbClr val="002060"/>
                          </a:solidFill>
                          <a:effectLst/>
                          <a:latin typeface="Roboto Condensed Light" panose="02000000000000000000" pitchFamily="2" charset="0"/>
                          <a:ea typeface="Roboto Condensed Light" panose="02000000000000000000" pitchFamily="2" charset="0"/>
                        </a:rPr>
                        <a:t>Зазначені дії не поширюються на задоволення вимог поточних кредиторів, на виплату заробітної плати та нарахованих на ці суми страхових внесків на загальнообов’язкове державне пенсійне та інше соціальне страхування, на відшкодування шкоди, заподіяної здоров’ю та життю громадян, на виплату авторської винагороди, аліментів, а також на вимоги за виконавчими документами немайнового характеру, що зобов’язують боржника вчинити певні дії чи утриматися від їх вчинення.</a:t>
                      </a:r>
                      <a:endParaRPr lang="uk-UA" sz="1100" b="0" dirty="0">
                        <a:solidFill>
                          <a:srgbClr val="002060"/>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xmlns="" val="891226073"/>
                  </a:ext>
                </a:extLst>
              </a:tr>
              <a:tr h="537750">
                <a:tc>
                  <a:txBody>
                    <a:bodyPr/>
                    <a:lstStyle/>
                    <a:p>
                      <a:pPr indent="180000" algn="just">
                        <a:lnSpc>
                          <a:spcPct val="100000"/>
                        </a:lnSpc>
                        <a:spcAft>
                          <a:spcPts val="0"/>
                        </a:spcAft>
                      </a:pPr>
                      <a:r>
                        <a:rPr lang="uk-UA" sz="1100" b="0" dirty="0">
                          <a:solidFill>
                            <a:srgbClr val="002060"/>
                          </a:solidFill>
                          <a:effectLst/>
                          <a:latin typeface="Roboto Condensed Light" panose="02000000000000000000" pitchFamily="2" charset="0"/>
                          <a:ea typeface="Roboto Condensed Light" panose="02000000000000000000" pitchFamily="2" charset="0"/>
                        </a:rPr>
                        <a:t>4</a:t>
                      </a:r>
                      <a:r>
                        <a:rPr lang="uk-UA" sz="1100" b="0" baseline="30000" dirty="0">
                          <a:solidFill>
                            <a:srgbClr val="002060"/>
                          </a:solidFill>
                          <a:effectLst/>
                          <a:latin typeface="Roboto Condensed Light" panose="02000000000000000000" pitchFamily="2" charset="0"/>
                          <a:ea typeface="Roboto Condensed Light" panose="02000000000000000000" pitchFamily="2" charset="0"/>
                        </a:rPr>
                        <a:t>4</a:t>
                      </a:r>
                      <a:r>
                        <a:rPr lang="uk-UA" sz="1100" b="0" dirty="0">
                          <a:solidFill>
                            <a:srgbClr val="002060"/>
                          </a:solidFill>
                          <a:effectLst/>
                          <a:latin typeface="Roboto Condensed Light" panose="02000000000000000000" pitchFamily="2" charset="0"/>
                          <a:ea typeface="Roboto Condensed Light" panose="02000000000000000000" pitchFamily="2" charset="0"/>
                        </a:rPr>
                        <a:t>. Справи про банкрутство боржників, якими є державні підприємства та/або господарські товариства, більше ніж 50 відсотків акцій (часток) яких прямо чи опосередковано належать державі, щодо яких прийнято рішення про завершення приватизації, </a:t>
                      </a:r>
                      <a:r>
                        <a:rPr lang="uk-UA" sz="1100" b="0" u="sng" dirty="0">
                          <a:solidFill>
                            <a:srgbClr val="002060"/>
                          </a:solidFill>
                          <a:effectLst/>
                          <a:latin typeface="Roboto Condensed Light" panose="02000000000000000000" pitchFamily="2" charset="0"/>
                          <a:ea typeface="Roboto Condensed Light" panose="02000000000000000000" pitchFamily="2" charset="0"/>
                        </a:rPr>
                        <a:t>не можуть порушуватися протягом одного року з дня завершення приватизації </a:t>
                      </a:r>
                      <a:r>
                        <a:rPr lang="uk-UA" sz="1100" b="0" dirty="0">
                          <a:solidFill>
                            <a:srgbClr val="002060"/>
                          </a:solidFill>
                          <a:effectLst/>
                          <a:latin typeface="Roboto Condensed Light" panose="02000000000000000000" pitchFamily="2" charset="0"/>
                          <a:ea typeface="Roboto Condensed Light" panose="02000000000000000000" pitchFamily="2" charset="0"/>
                        </a:rPr>
                        <a:t>з підстав, які виникли до завершення приватизації.</a:t>
                      </a:r>
                      <a:endParaRPr lang="uk-UA" sz="1100" b="0" dirty="0">
                        <a:solidFill>
                          <a:srgbClr val="002060"/>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xmlns="" val="2193558367"/>
                  </a:ext>
                </a:extLst>
              </a:tr>
              <a:tr h="581491">
                <a:tc>
                  <a:txBody>
                    <a:bodyPr/>
                    <a:lstStyle/>
                    <a:p>
                      <a:pPr indent="180000" algn="just">
                        <a:lnSpc>
                          <a:spcPct val="100000"/>
                        </a:lnSpc>
                        <a:spcAft>
                          <a:spcPts val="0"/>
                        </a:spcAft>
                      </a:pPr>
                      <a:r>
                        <a:rPr lang="uk-UA" sz="1200" b="1" dirty="0">
                          <a:solidFill>
                            <a:schemeClr val="bg1"/>
                          </a:solidFill>
                          <a:effectLst/>
                          <a:latin typeface="Roboto Condensed Light" panose="02000000000000000000" pitchFamily="2" charset="0"/>
                          <a:ea typeface="Roboto Condensed Light" panose="02000000000000000000" pitchFamily="2" charset="0"/>
                        </a:rPr>
                        <a:t>Пункти 4</a:t>
                      </a:r>
                      <a:r>
                        <a:rPr lang="uk-UA" sz="1200" b="1" baseline="30000" dirty="0">
                          <a:solidFill>
                            <a:schemeClr val="bg1"/>
                          </a:solidFill>
                          <a:effectLst/>
                          <a:latin typeface="Roboto Condensed Light" panose="02000000000000000000" pitchFamily="2" charset="0"/>
                          <a:ea typeface="Roboto Condensed Light" panose="02000000000000000000" pitchFamily="2" charset="0"/>
                        </a:rPr>
                        <a:t>2</a:t>
                      </a:r>
                      <a:r>
                        <a:rPr lang="uk-UA" sz="1200" b="1" dirty="0">
                          <a:solidFill>
                            <a:schemeClr val="bg1"/>
                          </a:solidFill>
                          <a:effectLst/>
                          <a:latin typeface="Roboto Condensed Light" panose="02000000000000000000" pitchFamily="2" charset="0"/>
                          <a:ea typeface="Roboto Condensed Light" panose="02000000000000000000" pitchFamily="2" charset="0"/>
                        </a:rPr>
                        <a:t>-4</a:t>
                      </a:r>
                      <a:r>
                        <a:rPr lang="uk-UA" sz="1200" b="1" baseline="30000" dirty="0">
                          <a:solidFill>
                            <a:schemeClr val="bg1"/>
                          </a:solidFill>
                          <a:effectLst/>
                          <a:latin typeface="Roboto Condensed Light" panose="02000000000000000000" pitchFamily="2" charset="0"/>
                          <a:ea typeface="Roboto Condensed Light" panose="02000000000000000000" pitchFamily="2" charset="0"/>
                        </a:rPr>
                        <a:t>4</a:t>
                      </a:r>
                      <a:r>
                        <a:rPr lang="uk-UA" sz="1200" b="1" dirty="0">
                          <a:solidFill>
                            <a:schemeClr val="bg1"/>
                          </a:solidFill>
                          <a:effectLst/>
                          <a:latin typeface="Roboto Condensed Light" panose="02000000000000000000" pitchFamily="2" charset="0"/>
                          <a:ea typeface="Roboto Condensed Light" panose="02000000000000000000" pitchFamily="2" charset="0"/>
                        </a:rPr>
                        <a:t> розділу Х Закону втрачають чинність з введенням в дію Кодексу.</a:t>
                      </a:r>
                    </a:p>
                    <a:p>
                      <a:pPr indent="180000" algn="just">
                        <a:lnSpc>
                          <a:spcPct val="100000"/>
                        </a:lnSpc>
                        <a:spcAft>
                          <a:spcPts val="0"/>
                        </a:spcAft>
                      </a:pPr>
                      <a:r>
                        <a:rPr lang="uk-UA" sz="1200" b="1" dirty="0">
                          <a:solidFill>
                            <a:schemeClr val="bg1"/>
                          </a:solidFill>
                          <a:effectLst/>
                          <a:latin typeface="Roboto Condensed Light" panose="02000000000000000000" pitchFamily="2" charset="0"/>
                          <a:ea typeface="Roboto Condensed Light" panose="02000000000000000000" pitchFamily="2" charset="0"/>
                        </a:rPr>
                        <a:t>При цьому, чинними лишаються положення Закону України «Про приватизацію державного і комунального майна», якими передбачено заборони щодо порушення справ про банкрутство відповідних державних підприємств, господарських товариств пов’язані з їх приватизацією.</a:t>
                      </a:r>
                      <a:endParaRPr lang="uk-UA" sz="1200" b="1" dirty="0">
                        <a:solidFill>
                          <a:schemeClr val="bg1"/>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xmlns="" val="3937042150"/>
                  </a:ext>
                </a:extLst>
              </a:tr>
              <a:tr h="537750">
                <a:tc>
                  <a:txBody>
                    <a:bodyPr/>
                    <a:lstStyle/>
                    <a:p>
                      <a:pPr indent="180000" algn="just">
                        <a:lnSpc>
                          <a:spcPct val="100000"/>
                        </a:lnSpc>
                        <a:spcAft>
                          <a:spcPts val="0"/>
                        </a:spcAft>
                      </a:pPr>
                      <a:r>
                        <a:rPr lang="uk-UA" sz="1100" b="0" dirty="0">
                          <a:solidFill>
                            <a:srgbClr val="002060"/>
                          </a:solidFill>
                          <a:effectLst/>
                          <a:latin typeface="Roboto Condensed Light" panose="02000000000000000000" pitchFamily="2" charset="0"/>
                          <a:ea typeface="Roboto Condensed Light" panose="02000000000000000000" pitchFamily="2" charset="0"/>
                        </a:rPr>
                        <a:t>4</a:t>
                      </a:r>
                      <a:r>
                        <a:rPr lang="uk-UA" sz="1100" b="0" baseline="30000" dirty="0">
                          <a:solidFill>
                            <a:srgbClr val="002060"/>
                          </a:solidFill>
                          <a:effectLst/>
                          <a:latin typeface="Roboto Condensed Light" panose="02000000000000000000" pitchFamily="2" charset="0"/>
                          <a:ea typeface="Roboto Condensed Light" panose="02000000000000000000" pitchFamily="2" charset="0"/>
                        </a:rPr>
                        <a:t>5</a:t>
                      </a:r>
                      <a:r>
                        <a:rPr lang="uk-UA" sz="1100" b="0" dirty="0">
                          <a:solidFill>
                            <a:srgbClr val="002060"/>
                          </a:solidFill>
                          <a:effectLst/>
                          <a:latin typeface="Roboto Condensed Light" panose="02000000000000000000" pitchFamily="2" charset="0"/>
                          <a:ea typeface="Roboto Condensed Light" panose="02000000000000000000" pitchFamily="2" charset="0"/>
                        </a:rPr>
                        <a:t>. Справи про банкрутство Державного акціонерного товариства "</a:t>
                      </a:r>
                      <a:r>
                        <a:rPr lang="uk-UA" sz="1100" b="0" dirty="0" err="1">
                          <a:solidFill>
                            <a:srgbClr val="002060"/>
                          </a:solidFill>
                          <a:effectLst/>
                          <a:latin typeface="Roboto Condensed Light" panose="02000000000000000000" pitchFamily="2" charset="0"/>
                          <a:ea typeface="Roboto Condensed Light" panose="02000000000000000000" pitchFamily="2" charset="0"/>
                        </a:rPr>
                        <a:t>Чорноморнафтогаз</a:t>
                      </a:r>
                      <a:r>
                        <a:rPr lang="uk-UA" sz="1100" b="0" dirty="0">
                          <a:solidFill>
                            <a:srgbClr val="002060"/>
                          </a:solidFill>
                          <a:effectLst/>
                          <a:latin typeface="Roboto Condensed Light" panose="02000000000000000000" pitchFamily="2" charset="0"/>
                          <a:ea typeface="Roboto Condensed Light" panose="02000000000000000000" pitchFamily="2" charset="0"/>
                        </a:rPr>
                        <a:t>" </a:t>
                      </a:r>
                      <a:r>
                        <a:rPr lang="uk-UA" sz="1100" b="0" u="sng" dirty="0">
                          <a:solidFill>
                            <a:srgbClr val="002060"/>
                          </a:solidFill>
                          <a:effectLst/>
                          <a:latin typeface="Roboto Condensed Light" panose="02000000000000000000" pitchFamily="2" charset="0"/>
                          <a:ea typeface="Roboto Condensed Light" panose="02000000000000000000" pitchFamily="2" charset="0"/>
                        </a:rPr>
                        <a:t>до 1 січня 2019 року не порушуються</a:t>
                      </a:r>
                      <a:r>
                        <a:rPr lang="uk-UA" sz="1100" b="0" dirty="0">
                          <a:solidFill>
                            <a:srgbClr val="002060"/>
                          </a:solidFill>
                          <a:effectLst/>
                          <a:latin typeface="Roboto Condensed Light" panose="02000000000000000000" pitchFamily="2" charset="0"/>
                          <a:ea typeface="Roboto Condensed Light" panose="02000000000000000000" pitchFamily="2" charset="0"/>
                        </a:rPr>
                        <a:t>. Провадження у справах про банкрутство Державного акціонерного товариства "</a:t>
                      </a:r>
                      <a:r>
                        <a:rPr lang="uk-UA" sz="1100" b="0" dirty="0" err="1">
                          <a:solidFill>
                            <a:srgbClr val="002060"/>
                          </a:solidFill>
                          <a:effectLst/>
                          <a:latin typeface="Roboto Condensed Light" panose="02000000000000000000" pitchFamily="2" charset="0"/>
                          <a:ea typeface="Roboto Condensed Light" panose="02000000000000000000" pitchFamily="2" charset="0"/>
                        </a:rPr>
                        <a:t>Чорноморнафтогаз</a:t>
                      </a:r>
                      <a:r>
                        <a:rPr lang="uk-UA" sz="1100" b="0" dirty="0">
                          <a:solidFill>
                            <a:srgbClr val="002060"/>
                          </a:solidFill>
                          <a:effectLst/>
                          <a:latin typeface="Roboto Condensed Light" panose="02000000000000000000" pitchFamily="2" charset="0"/>
                          <a:ea typeface="Roboto Condensed Light" panose="02000000000000000000" pitchFamily="2" charset="0"/>
                        </a:rPr>
                        <a:t>", </a:t>
                      </a:r>
                      <a:r>
                        <a:rPr lang="uk-UA" sz="1100" b="0" u="sng" dirty="0">
                          <a:solidFill>
                            <a:srgbClr val="002060"/>
                          </a:solidFill>
                          <a:effectLst/>
                          <a:latin typeface="Roboto Condensed Light" panose="02000000000000000000" pitchFamily="2" charset="0"/>
                          <a:ea typeface="Roboto Condensed Light" panose="02000000000000000000" pitchFamily="2" charset="0"/>
                        </a:rPr>
                        <a:t>порушені до 1 січня 2017 року, підлягають припиненню</a:t>
                      </a:r>
                      <a:r>
                        <a:rPr lang="uk-UA" sz="1100" b="0" dirty="0">
                          <a:solidFill>
                            <a:srgbClr val="002060"/>
                          </a:solidFill>
                          <a:effectLst/>
                          <a:latin typeface="Roboto Condensed Light" panose="02000000000000000000" pitchFamily="2" charset="0"/>
                          <a:ea typeface="Roboto Condensed Light" panose="02000000000000000000" pitchFamily="2" charset="0"/>
                        </a:rPr>
                        <a:t>, крім випадків, якщо ліквідація відбувається за рішенням власника.</a:t>
                      </a:r>
                      <a:endParaRPr lang="uk-UA" sz="1100" b="0" dirty="0">
                        <a:solidFill>
                          <a:srgbClr val="002060"/>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xmlns="" val="985562224"/>
                  </a:ext>
                </a:extLst>
              </a:tr>
              <a:tr h="717000">
                <a:tc>
                  <a:txBody>
                    <a:bodyPr/>
                    <a:lstStyle/>
                    <a:p>
                      <a:pPr indent="180000" algn="just">
                        <a:lnSpc>
                          <a:spcPct val="100000"/>
                        </a:lnSpc>
                        <a:spcAft>
                          <a:spcPts val="0"/>
                        </a:spcAft>
                      </a:pPr>
                      <a:r>
                        <a:rPr lang="uk-UA" sz="1200" b="1" dirty="0">
                          <a:solidFill>
                            <a:schemeClr val="bg1"/>
                          </a:solidFill>
                          <a:effectLst/>
                          <a:latin typeface="Roboto Condensed Light" panose="02000000000000000000" pitchFamily="2" charset="0"/>
                          <a:ea typeface="Roboto Condensed Light" panose="02000000000000000000" pitchFamily="2" charset="0"/>
                        </a:rPr>
                        <a:t>Пункт 4</a:t>
                      </a:r>
                      <a:r>
                        <a:rPr lang="uk-UA" sz="1200" b="1" baseline="30000" dirty="0">
                          <a:solidFill>
                            <a:schemeClr val="bg1"/>
                          </a:solidFill>
                          <a:effectLst/>
                          <a:latin typeface="Roboto Condensed Light" panose="02000000000000000000" pitchFamily="2" charset="0"/>
                          <a:ea typeface="Roboto Condensed Light" panose="02000000000000000000" pitchFamily="2" charset="0"/>
                        </a:rPr>
                        <a:t>5 </a:t>
                      </a:r>
                      <a:r>
                        <a:rPr lang="uk-UA" sz="1200" b="1" dirty="0">
                          <a:solidFill>
                            <a:schemeClr val="bg1"/>
                          </a:solidFill>
                          <a:effectLst/>
                          <a:latin typeface="Roboto Condensed Light" panose="02000000000000000000" pitchFamily="2" charset="0"/>
                          <a:ea typeface="Roboto Condensed Light" panose="02000000000000000000" pitchFamily="2" charset="0"/>
                        </a:rPr>
                        <a:t>розділу Х Закону втрачає чинність з введенням в дію Кодексу. Водночас, на даний час, передбачений ним термін вичерпав свою дію та не пролонгований законодавцем.</a:t>
                      </a:r>
                    </a:p>
                    <a:p>
                      <a:pPr indent="180000" algn="just">
                        <a:lnSpc>
                          <a:spcPct val="100000"/>
                        </a:lnSpc>
                        <a:spcAft>
                          <a:spcPts val="0"/>
                        </a:spcAft>
                      </a:pPr>
                      <a:r>
                        <a:rPr lang="uk-UA" sz="1200" b="1" dirty="0">
                          <a:solidFill>
                            <a:schemeClr val="bg1"/>
                          </a:solidFill>
                          <a:effectLst/>
                          <a:latin typeface="Roboto Condensed Light" panose="02000000000000000000" pitchFamily="2" charset="0"/>
                          <a:ea typeface="Roboto Condensed Light" panose="02000000000000000000" pitchFamily="2" charset="0"/>
                        </a:rPr>
                        <a:t>При цьому, чинними залишаються положення Закону України «Про трубопровідний транспорт», якими передбачено заборону порушення справ про банкрутство відповідних державних підприємств що провадять діяльність з транспортування магістральними трубопроводами.</a:t>
                      </a:r>
                      <a:endParaRPr lang="uk-UA" sz="1200" b="1" dirty="0">
                        <a:solidFill>
                          <a:schemeClr val="bg1"/>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txBody>
                  <a:tcPr marL="38736" marR="38736" marT="0" marB="0">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xmlns="" val="3744116131"/>
                  </a:ext>
                </a:extLst>
              </a:tr>
            </a:tbl>
          </a:graphicData>
        </a:graphic>
      </p:graphicFrame>
    </p:spTree>
    <p:extLst>
      <p:ext uri="{BB962C8B-B14F-4D97-AF65-F5344CB8AC3E}">
        <p14:creationId xmlns:p14="http://schemas.microsoft.com/office/powerpoint/2010/main" val="4276070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182159"/>
            <a:ext cx="11296304" cy="1332748"/>
          </a:xfrm>
        </p:spPr>
        <p:txBody>
          <a:bodyPr>
            <a:noAutofit/>
          </a:bodyPr>
          <a:lstStyle/>
          <a:p>
            <a:r>
              <a:rPr lang="uk-UA" sz="3200" b="1" dirty="0" smtClean="0">
                <a:solidFill>
                  <a:srgbClr val="002060"/>
                </a:solidFill>
                <a:latin typeface="Roboto Condensed Light" panose="02000000000000000000" pitchFamily="2" charset="0"/>
                <a:ea typeface="Roboto Condensed Light" panose="02000000000000000000" pitchFamily="2" charset="0"/>
              </a:rPr>
              <a:t>Боржники стосовно яких на момент введення в дію Кодексу є чинними заборони щодо порушення справ про банкрутство передбачені спеціальними законами </a:t>
            </a:r>
            <a:endParaRPr lang="uk-UA" sz="3200" b="1" dirty="0">
              <a:solidFill>
                <a:srgbClr val="002060"/>
              </a:solidFill>
              <a:latin typeface="Roboto Condensed Light" panose="02000000000000000000" pitchFamily="2" charset="0"/>
              <a:ea typeface="Roboto Condensed Light" panose="02000000000000000000" pitchFamily="2" charset="0"/>
            </a:endParaRPr>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14</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5" name="Схема 4"/>
          <p:cNvGraphicFramePr/>
          <p:nvPr>
            <p:extLst>
              <p:ext uri="{D42A27DB-BD31-4B8C-83A1-F6EECF244321}">
                <p14:modId xmlns:p14="http://schemas.microsoft.com/office/powerpoint/2010/main" val="2466955038"/>
              </p:ext>
            </p:extLst>
          </p:nvPr>
        </p:nvGraphicFramePr>
        <p:xfrm>
          <a:off x="664600" y="1377754"/>
          <a:ext cx="10749884" cy="481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018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161945"/>
            <a:ext cx="11296304" cy="1693233"/>
          </a:xfrm>
        </p:spPr>
        <p:txBody>
          <a:bodyPr>
            <a:noAutofit/>
          </a:bodyPr>
          <a:lstStyle/>
          <a:p>
            <a:r>
              <a:rPr lang="uk-UA" sz="3200" b="1" dirty="0" smtClean="0">
                <a:solidFill>
                  <a:srgbClr val="002060"/>
                </a:solidFill>
                <a:latin typeface="Roboto Condensed Light" panose="02000000000000000000" pitchFamily="2" charset="0"/>
                <a:ea typeface="Roboto Condensed Light" panose="02000000000000000000" pitchFamily="2" charset="0"/>
              </a:rPr>
              <a:t>Змінено законодавчу заборону застосовувати </a:t>
            </a:r>
            <a:r>
              <a:rPr lang="uk-UA" sz="3200" b="1" dirty="0">
                <a:solidFill>
                  <a:srgbClr val="002060"/>
                </a:solidFill>
                <a:latin typeface="Roboto Condensed Light" panose="02000000000000000000" pitchFamily="2" charset="0"/>
                <a:ea typeface="Roboto Condensed Light" panose="02000000000000000000" pitchFamily="2" charset="0"/>
              </a:rPr>
              <a:t>до державних </a:t>
            </a:r>
            <a:r>
              <a:rPr lang="uk-UA" sz="3200" b="1" dirty="0" smtClean="0">
                <a:solidFill>
                  <a:srgbClr val="002060"/>
                </a:solidFill>
                <a:latin typeface="Roboto Condensed Light" panose="02000000000000000000" pitchFamily="2" charset="0"/>
                <a:ea typeface="Roboto Condensed Light" panose="02000000000000000000" pitchFamily="2" charset="0"/>
              </a:rPr>
              <a:t>підприємств судові процедури санації та ліквідації</a:t>
            </a:r>
            <a:br>
              <a:rPr lang="uk-UA" sz="3200" b="1" dirty="0" smtClean="0">
                <a:solidFill>
                  <a:srgbClr val="002060"/>
                </a:solidFill>
                <a:latin typeface="Roboto Condensed Light" panose="02000000000000000000" pitchFamily="2" charset="0"/>
                <a:ea typeface="Roboto Condensed Light" panose="02000000000000000000" pitchFamily="2" charset="0"/>
              </a:rPr>
            </a:br>
            <a:r>
              <a:rPr lang="uk-UA" sz="1400" b="1" dirty="0" smtClean="0">
                <a:solidFill>
                  <a:srgbClr val="002060"/>
                </a:solidFill>
                <a:latin typeface="Roboto Condensed Light" panose="02000000000000000000" pitchFamily="2" charset="0"/>
                <a:ea typeface="Roboto Condensed Light" panose="02000000000000000000" pitchFamily="2" charset="0"/>
              </a:rPr>
              <a:t/>
            </a:r>
            <a:br>
              <a:rPr lang="uk-UA" sz="1400" b="1" dirty="0" smtClean="0">
                <a:solidFill>
                  <a:srgbClr val="002060"/>
                </a:solidFill>
                <a:latin typeface="Roboto Condensed Light" panose="02000000000000000000" pitchFamily="2" charset="0"/>
                <a:ea typeface="Roboto Condensed Light" panose="02000000000000000000" pitchFamily="2" charset="0"/>
              </a:rPr>
            </a:br>
            <a:r>
              <a:rPr lang="uk-UA" sz="1400" b="1" dirty="0" smtClean="0">
                <a:solidFill>
                  <a:srgbClr val="002060"/>
                </a:solidFill>
                <a:latin typeface="Roboto Condensed Light" panose="02000000000000000000" pitchFamily="2" charset="0"/>
                <a:ea typeface="Roboto Condensed Light" panose="02000000000000000000" pitchFamily="2" charset="0"/>
              </a:rPr>
              <a:t>(див. п. 2 </a:t>
            </a:r>
            <a:r>
              <a:rPr lang="uk-UA" sz="1400" b="1" dirty="0" err="1" smtClean="0">
                <a:solidFill>
                  <a:srgbClr val="002060"/>
                </a:solidFill>
                <a:latin typeface="Roboto Condensed Light" panose="02000000000000000000" pitchFamily="2" charset="0"/>
                <a:ea typeface="Roboto Condensed Light" panose="02000000000000000000" pitchFamily="2" charset="0"/>
              </a:rPr>
              <a:t>розд</a:t>
            </a:r>
            <a:r>
              <a:rPr lang="uk-UA" sz="1400" b="1" dirty="0" smtClean="0">
                <a:solidFill>
                  <a:srgbClr val="002060"/>
                </a:solidFill>
                <a:latin typeface="Roboto Condensed Light" panose="02000000000000000000" pitchFamily="2" charset="0"/>
                <a:ea typeface="Roboto Condensed Light" panose="02000000000000000000" pitchFamily="2" charset="0"/>
              </a:rPr>
              <a:t>. ІІІ Закону України  від 02.10.2019 № 145-ІХ«</a:t>
            </a:r>
            <a:r>
              <a:rPr lang="ru-RU" sz="1400" b="1" dirty="0">
                <a:solidFill>
                  <a:srgbClr val="002060"/>
                </a:solidFill>
                <a:latin typeface="Roboto Condensed Light" panose="02000000000000000000" pitchFamily="2" charset="0"/>
                <a:ea typeface="Roboto Condensed Light" panose="02000000000000000000" pitchFamily="2" charset="0"/>
              </a:rPr>
              <a:t>Про </a:t>
            </a:r>
            <a:r>
              <a:rPr lang="ru-RU" sz="1400" b="1" dirty="0" err="1">
                <a:solidFill>
                  <a:srgbClr val="002060"/>
                </a:solidFill>
                <a:latin typeface="Roboto Condensed Light" panose="02000000000000000000" pitchFamily="2" charset="0"/>
                <a:ea typeface="Roboto Condensed Light" panose="02000000000000000000" pitchFamily="2" charset="0"/>
              </a:rPr>
              <a:t>визнання</a:t>
            </a:r>
            <a:r>
              <a:rPr lang="ru-RU" sz="1400" b="1" dirty="0">
                <a:solidFill>
                  <a:srgbClr val="002060"/>
                </a:solidFill>
                <a:latin typeface="Roboto Condensed Light" panose="02000000000000000000" pitchFamily="2" charset="0"/>
                <a:ea typeface="Roboto Condensed Light" panose="02000000000000000000" pitchFamily="2" charset="0"/>
              </a:rPr>
              <a:t> таким, </a:t>
            </a:r>
            <a:r>
              <a:rPr lang="ru-RU" sz="1400" b="1" dirty="0" err="1">
                <a:solidFill>
                  <a:srgbClr val="002060"/>
                </a:solidFill>
                <a:latin typeface="Roboto Condensed Light" panose="02000000000000000000" pitchFamily="2" charset="0"/>
                <a:ea typeface="Roboto Condensed Light" panose="02000000000000000000" pitchFamily="2" charset="0"/>
              </a:rPr>
              <a:t>що</a:t>
            </a:r>
            <a:r>
              <a:rPr lang="ru-RU" sz="1400" b="1" dirty="0">
                <a:solidFill>
                  <a:srgbClr val="002060"/>
                </a:solidFill>
                <a:latin typeface="Roboto Condensed Light" panose="02000000000000000000" pitchFamily="2" charset="0"/>
                <a:ea typeface="Roboto Condensed Light" panose="02000000000000000000" pitchFamily="2" charset="0"/>
              </a:rPr>
              <a:t> </a:t>
            </a:r>
            <a:r>
              <a:rPr lang="ru-RU" sz="1400" b="1" dirty="0" err="1">
                <a:solidFill>
                  <a:srgbClr val="002060"/>
                </a:solidFill>
                <a:latin typeface="Roboto Condensed Light" panose="02000000000000000000" pitchFamily="2" charset="0"/>
                <a:ea typeface="Roboto Condensed Light" panose="02000000000000000000" pitchFamily="2" charset="0"/>
              </a:rPr>
              <a:t>втратив</a:t>
            </a:r>
            <a:r>
              <a:rPr lang="ru-RU" sz="1400" b="1" dirty="0">
                <a:solidFill>
                  <a:srgbClr val="002060"/>
                </a:solidFill>
                <a:latin typeface="Roboto Condensed Light" panose="02000000000000000000" pitchFamily="2" charset="0"/>
                <a:ea typeface="Roboto Condensed Light" panose="02000000000000000000" pitchFamily="2" charset="0"/>
              </a:rPr>
              <a:t> </a:t>
            </a:r>
            <a:r>
              <a:rPr lang="ru-RU" sz="1400" b="1" dirty="0" err="1">
                <a:solidFill>
                  <a:srgbClr val="002060"/>
                </a:solidFill>
                <a:latin typeface="Roboto Condensed Light" panose="02000000000000000000" pitchFamily="2" charset="0"/>
                <a:ea typeface="Roboto Condensed Light" panose="02000000000000000000" pitchFamily="2" charset="0"/>
              </a:rPr>
              <a:t>чинність</a:t>
            </a:r>
            <a:r>
              <a:rPr lang="ru-RU" sz="1400" b="1" dirty="0">
                <a:solidFill>
                  <a:srgbClr val="002060"/>
                </a:solidFill>
                <a:latin typeface="Roboto Condensed Light" panose="02000000000000000000" pitchFamily="2" charset="0"/>
                <a:ea typeface="Roboto Condensed Light" panose="02000000000000000000" pitchFamily="2" charset="0"/>
              </a:rPr>
              <a:t>, Закону </a:t>
            </a:r>
            <a:r>
              <a:rPr lang="ru-RU" sz="1400" b="1" dirty="0" err="1">
                <a:solidFill>
                  <a:srgbClr val="002060"/>
                </a:solidFill>
                <a:latin typeface="Roboto Condensed Light" panose="02000000000000000000" pitchFamily="2" charset="0"/>
                <a:ea typeface="Roboto Condensed Light" panose="02000000000000000000" pitchFamily="2" charset="0"/>
              </a:rPr>
              <a:t>України</a:t>
            </a:r>
            <a:r>
              <a:rPr lang="ru-RU" sz="1400" b="1" dirty="0">
                <a:solidFill>
                  <a:srgbClr val="002060"/>
                </a:solidFill>
                <a:latin typeface="Roboto Condensed Light" panose="02000000000000000000" pitchFamily="2" charset="0"/>
                <a:ea typeface="Roboto Condensed Light" panose="02000000000000000000" pitchFamily="2" charset="0"/>
              </a:rPr>
              <a:t> </a:t>
            </a:r>
            <a:r>
              <a:rPr lang="ru-RU" sz="1400" b="1" dirty="0" smtClean="0">
                <a:solidFill>
                  <a:srgbClr val="002060"/>
                </a:solidFill>
                <a:latin typeface="Roboto Condensed Light" panose="02000000000000000000" pitchFamily="2" charset="0"/>
                <a:ea typeface="Roboto Condensed Light" panose="02000000000000000000" pitchFamily="2" charset="0"/>
              </a:rPr>
              <a:t>«Про </a:t>
            </a:r>
            <a:r>
              <a:rPr lang="ru-RU" sz="1400" b="1" dirty="0" err="1">
                <a:solidFill>
                  <a:srgbClr val="002060"/>
                </a:solidFill>
                <a:latin typeface="Roboto Condensed Light" panose="02000000000000000000" pitchFamily="2" charset="0"/>
                <a:ea typeface="Roboto Condensed Light" panose="02000000000000000000" pitchFamily="2" charset="0"/>
              </a:rPr>
              <a:t>перелік</a:t>
            </a:r>
            <a:r>
              <a:rPr lang="ru-RU" sz="1400" b="1" dirty="0">
                <a:solidFill>
                  <a:srgbClr val="002060"/>
                </a:solidFill>
                <a:latin typeface="Roboto Condensed Light" panose="02000000000000000000" pitchFamily="2" charset="0"/>
                <a:ea typeface="Roboto Condensed Light" panose="02000000000000000000" pitchFamily="2" charset="0"/>
              </a:rPr>
              <a:t> </a:t>
            </a:r>
            <a:r>
              <a:rPr lang="ru-RU" sz="1400" b="1" dirty="0" err="1">
                <a:solidFill>
                  <a:srgbClr val="002060"/>
                </a:solidFill>
                <a:latin typeface="Roboto Condensed Light" panose="02000000000000000000" pitchFamily="2" charset="0"/>
                <a:ea typeface="Roboto Condensed Light" panose="02000000000000000000" pitchFamily="2" charset="0"/>
              </a:rPr>
              <a:t>об'єктів</a:t>
            </a:r>
            <a:r>
              <a:rPr lang="ru-RU" sz="1400" b="1" dirty="0">
                <a:solidFill>
                  <a:srgbClr val="002060"/>
                </a:solidFill>
                <a:latin typeface="Roboto Condensed Light" panose="02000000000000000000" pitchFamily="2" charset="0"/>
                <a:ea typeface="Roboto Condensed Light" panose="02000000000000000000" pitchFamily="2" charset="0"/>
              </a:rPr>
              <a:t> права </a:t>
            </a:r>
            <a:r>
              <a:rPr lang="ru-RU" sz="1400" b="1" dirty="0" err="1">
                <a:solidFill>
                  <a:srgbClr val="002060"/>
                </a:solidFill>
                <a:latin typeface="Roboto Condensed Light" panose="02000000000000000000" pitchFamily="2" charset="0"/>
                <a:ea typeface="Roboto Condensed Light" panose="02000000000000000000" pitchFamily="2" charset="0"/>
              </a:rPr>
              <a:t>державної</a:t>
            </a:r>
            <a:r>
              <a:rPr lang="ru-RU" sz="1400" b="1" dirty="0">
                <a:solidFill>
                  <a:srgbClr val="002060"/>
                </a:solidFill>
                <a:latin typeface="Roboto Condensed Light" panose="02000000000000000000" pitchFamily="2" charset="0"/>
                <a:ea typeface="Roboto Condensed Light" panose="02000000000000000000" pitchFamily="2" charset="0"/>
              </a:rPr>
              <a:t> </a:t>
            </a:r>
            <a:r>
              <a:rPr lang="ru-RU" sz="1400" b="1" dirty="0" err="1">
                <a:solidFill>
                  <a:srgbClr val="002060"/>
                </a:solidFill>
                <a:latin typeface="Roboto Condensed Light" panose="02000000000000000000" pitchFamily="2" charset="0"/>
                <a:ea typeface="Roboto Condensed Light" panose="02000000000000000000" pitchFamily="2" charset="0"/>
              </a:rPr>
              <a:t>власності</a:t>
            </a:r>
            <a:r>
              <a:rPr lang="ru-RU" sz="1400" b="1" dirty="0">
                <a:solidFill>
                  <a:srgbClr val="002060"/>
                </a:solidFill>
                <a:latin typeface="Roboto Condensed Light" panose="02000000000000000000" pitchFamily="2" charset="0"/>
                <a:ea typeface="Roboto Condensed Light" panose="02000000000000000000" pitchFamily="2" charset="0"/>
              </a:rPr>
              <a:t>, </a:t>
            </a:r>
            <a:r>
              <a:rPr lang="ru-RU" sz="1400" b="1" dirty="0" err="1">
                <a:solidFill>
                  <a:srgbClr val="002060"/>
                </a:solidFill>
                <a:latin typeface="Roboto Condensed Light" panose="02000000000000000000" pitchFamily="2" charset="0"/>
                <a:ea typeface="Roboto Condensed Light" panose="02000000000000000000" pitchFamily="2" charset="0"/>
              </a:rPr>
              <a:t>що</a:t>
            </a:r>
            <a:r>
              <a:rPr lang="ru-RU" sz="1400" b="1" dirty="0">
                <a:solidFill>
                  <a:srgbClr val="002060"/>
                </a:solidFill>
                <a:latin typeface="Roboto Condensed Light" panose="02000000000000000000" pitchFamily="2" charset="0"/>
                <a:ea typeface="Roboto Condensed Light" panose="02000000000000000000" pitchFamily="2" charset="0"/>
              </a:rPr>
              <a:t> не </a:t>
            </a:r>
            <a:r>
              <a:rPr lang="ru-RU" sz="1400" b="1" dirty="0" err="1">
                <a:solidFill>
                  <a:srgbClr val="002060"/>
                </a:solidFill>
                <a:latin typeface="Roboto Condensed Light" panose="02000000000000000000" pitchFamily="2" charset="0"/>
                <a:ea typeface="Roboto Condensed Light" panose="02000000000000000000" pitchFamily="2" charset="0"/>
              </a:rPr>
              <a:t>підлягають</a:t>
            </a:r>
            <a:r>
              <a:rPr lang="ru-RU" sz="1400" b="1" dirty="0">
                <a:solidFill>
                  <a:srgbClr val="002060"/>
                </a:solidFill>
                <a:latin typeface="Roboto Condensed Light" panose="02000000000000000000" pitchFamily="2" charset="0"/>
                <a:ea typeface="Roboto Condensed Light" panose="02000000000000000000" pitchFamily="2" charset="0"/>
              </a:rPr>
              <a:t> </a:t>
            </a:r>
            <a:r>
              <a:rPr lang="ru-RU" sz="1400" b="1" dirty="0" err="1" smtClean="0">
                <a:solidFill>
                  <a:srgbClr val="002060"/>
                </a:solidFill>
                <a:latin typeface="Roboto Condensed Light" panose="02000000000000000000" pitchFamily="2" charset="0"/>
                <a:ea typeface="Roboto Condensed Light" panose="02000000000000000000" pitchFamily="2" charset="0"/>
              </a:rPr>
              <a:t>приватизації</a:t>
            </a:r>
            <a:r>
              <a:rPr lang="ru-RU" sz="1400" b="1" dirty="0" smtClean="0">
                <a:solidFill>
                  <a:srgbClr val="002060"/>
                </a:solidFill>
                <a:latin typeface="Roboto Condensed Light" panose="02000000000000000000" pitchFamily="2" charset="0"/>
                <a:ea typeface="Roboto Condensed Light" panose="02000000000000000000" pitchFamily="2" charset="0"/>
              </a:rPr>
              <a:t>»)</a:t>
            </a:r>
            <a:endParaRPr lang="uk-UA" sz="1400" b="1" dirty="0">
              <a:solidFill>
                <a:srgbClr val="002060"/>
              </a:solidFill>
              <a:latin typeface="Roboto Condensed Light" panose="02000000000000000000" pitchFamily="2" charset="0"/>
              <a:ea typeface="Roboto Condensed Light" panose="02000000000000000000" pitchFamily="2" charset="0"/>
            </a:endParaRPr>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15</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7" name="Схема 6"/>
          <p:cNvGraphicFramePr/>
          <p:nvPr>
            <p:extLst>
              <p:ext uri="{D42A27DB-BD31-4B8C-83A1-F6EECF244321}">
                <p14:modId xmlns:p14="http://schemas.microsoft.com/office/powerpoint/2010/main" val="30705317"/>
              </p:ext>
            </p:extLst>
          </p:nvPr>
        </p:nvGraphicFramePr>
        <p:xfrm>
          <a:off x="580831" y="1922019"/>
          <a:ext cx="10338777" cy="4109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3752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381751"/>
            <a:ext cx="11296304" cy="456449"/>
          </a:xfrm>
        </p:spPr>
        <p:txBody>
          <a:bodyPr>
            <a:noAutofit/>
          </a:bodyPr>
          <a:lstStyle/>
          <a:p>
            <a:r>
              <a:rPr lang="uk-UA" sz="3200" dirty="0" smtClean="0">
                <a:solidFill>
                  <a:srgbClr val="002060"/>
                </a:solidFill>
                <a:latin typeface="Roboto Condensed Light" panose="02000000000000000000" pitchFamily="2" charset="0"/>
                <a:ea typeface="Roboto Condensed Light" panose="02000000000000000000" pitchFamily="2" charset="0"/>
              </a:rPr>
              <a:t>Кодекс надає право ініціювати банкрутство фізичної особи лише боржнику</a:t>
            </a:r>
            <a:endParaRPr lang="uk-UA" sz="3200" dirty="0">
              <a:solidFill>
                <a:srgbClr val="002060"/>
              </a:solidFill>
              <a:latin typeface="Roboto Condensed Light" panose="02000000000000000000" pitchFamily="2" charset="0"/>
              <a:ea typeface="Roboto Condensed Light" panose="02000000000000000000" pitchFamily="2" charset="0"/>
            </a:endParaRPr>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16</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8" name="Схема 7"/>
          <p:cNvGraphicFramePr/>
          <p:nvPr>
            <p:extLst>
              <p:ext uri="{D42A27DB-BD31-4B8C-83A1-F6EECF244321}">
                <p14:modId xmlns:p14="http://schemas.microsoft.com/office/powerpoint/2010/main" val="3828642945"/>
              </p:ext>
            </p:extLst>
          </p:nvPr>
        </p:nvGraphicFramePr>
        <p:xfrm>
          <a:off x="1975542" y="1107831"/>
          <a:ext cx="8128000" cy="4813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1645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Місце для вмісту 4"/>
          <p:cNvSpPr txBox="1">
            <a:spLocks/>
          </p:cNvSpPr>
          <p:nvPr/>
        </p:nvSpPr>
        <p:spPr>
          <a:xfrm>
            <a:off x="391390" y="685800"/>
            <a:ext cx="7562850" cy="723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uk-UA" sz="4400" b="1" dirty="0" smtClean="0">
                <a:solidFill>
                  <a:schemeClr val="bg1"/>
                </a:solidFill>
                <a:latin typeface="Roboto Condensed Light" panose="02000000000000000000" pitchFamily="2" charset="0"/>
                <a:ea typeface="Roboto Condensed Light" panose="02000000000000000000" pitchFamily="2" charset="0"/>
              </a:rPr>
              <a:t>ДЯКУЮ ЗА УВАГУ!</a:t>
            </a:r>
            <a:endParaRPr lang="uk-UA" sz="4400" b="1" dirty="0">
              <a:solidFill>
                <a:schemeClr val="bg1"/>
              </a:solidFill>
              <a:latin typeface="Roboto Condensed Light" panose="02000000000000000000" pitchFamily="2" charset="0"/>
              <a:ea typeface="Roboto Condensed Light" panose="02000000000000000000" pitchFamily="2" charset="0"/>
            </a:endParaRPr>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17</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smtClean="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chemeClr val="bg1"/>
                </a:solidFill>
                <a:latin typeface="Roboto Condensed Light" panose="02000000000000000000" pitchFamily="2" charset="0"/>
                <a:ea typeface="Roboto Condensed Light" panose="02000000000000000000" pitchFamily="2" charset="0"/>
              </a:rPr>
              <a:t>______</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chemeClr val="bg1"/>
                </a:solidFill>
                <a:latin typeface="Roboto Condensed Light" panose="02000000000000000000" pitchFamily="2" charset="0"/>
                <a:ea typeface="Roboto Condensed Light" panose="02000000000000000000" pitchFamily="2" charset="0"/>
              </a:rPr>
              <a:t>Деякі</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процесуальні</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аспекти</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розгляду</a:t>
            </a:r>
            <a:r>
              <a:rPr lang="ru-RU" dirty="0" smtClean="0">
                <a:solidFill>
                  <a:schemeClr val="bg1"/>
                </a:solidFill>
                <a:latin typeface="Roboto Condensed Light" panose="02000000000000000000" pitchFamily="2" charset="0"/>
                <a:ea typeface="Roboto Condensed Light" panose="02000000000000000000" pitchFamily="2" charset="0"/>
              </a:rPr>
              <a:t> справ </a:t>
            </a:r>
            <a:r>
              <a:rPr lang="ru-RU" dirty="0" err="1" smtClean="0">
                <a:solidFill>
                  <a:schemeClr val="bg1"/>
                </a:solidFill>
                <a:latin typeface="Roboto Condensed Light" panose="02000000000000000000" pitchFamily="2" charset="0"/>
                <a:ea typeface="Roboto Condensed Light" panose="02000000000000000000" pitchFamily="2" charset="0"/>
              </a:rPr>
              <a:t>щодо</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окремих</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категорій</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боржників</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274835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381751"/>
            <a:ext cx="11296304" cy="1679805"/>
          </a:xfrm>
        </p:spPr>
        <p:txBody>
          <a:bodyPr>
            <a:normAutofit/>
          </a:bodyPr>
          <a:lstStyle/>
          <a:p>
            <a:r>
              <a:rPr lang="uk-UA" sz="4000" b="1" dirty="0">
                <a:solidFill>
                  <a:schemeClr val="bg1"/>
                </a:solidFill>
                <a:latin typeface="Roboto Condensed Light" panose="02000000000000000000" pitchFamily="2" charset="0"/>
                <a:ea typeface="Roboto Condensed Light" panose="02000000000000000000" pitchFamily="2" charset="0"/>
              </a:rPr>
              <a:t>І. Щодо співвідношення значення терміну «боржник» у розумінні Закону та Кодексу.</a:t>
            </a: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2</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smtClean="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chemeClr val="bg1"/>
                </a:solidFill>
                <a:latin typeface="Roboto Condensed Light" panose="02000000000000000000" pitchFamily="2" charset="0"/>
                <a:ea typeface="Roboto Condensed Light" panose="02000000000000000000" pitchFamily="2" charset="0"/>
              </a:rPr>
              <a:t>______</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chemeClr val="bg1"/>
                </a:solidFill>
                <a:latin typeface="Roboto Condensed Light" panose="02000000000000000000" pitchFamily="2" charset="0"/>
                <a:ea typeface="Roboto Condensed Light" panose="02000000000000000000" pitchFamily="2" charset="0"/>
              </a:rPr>
              <a:t>Деякі</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процесуальні</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аспекти</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розгляду</a:t>
            </a:r>
            <a:r>
              <a:rPr lang="ru-RU" dirty="0" smtClean="0">
                <a:solidFill>
                  <a:schemeClr val="bg1"/>
                </a:solidFill>
                <a:latin typeface="Roboto Condensed Light" panose="02000000000000000000" pitchFamily="2" charset="0"/>
                <a:ea typeface="Roboto Condensed Light" panose="02000000000000000000" pitchFamily="2" charset="0"/>
              </a:rPr>
              <a:t> справ </a:t>
            </a:r>
            <a:r>
              <a:rPr lang="ru-RU" dirty="0" err="1" smtClean="0">
                <a:solidFill>
                  <a:schemeClr val="bg1"/>
                </a:solidFill>
                <a:latin typeface="Roboto Condensed Light" panose="02000000000000000000" pitchFamily="2" charset="0"/>
                <a:ea typeface="Roboto Condensed Light" panose="02000000000000000000" pitchFamily="2" charset="0"/>
              </a:rPr>
              <a:t>щодо</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окремих</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категорій</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боржників</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099948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242039"/>
            <a:ext cx="11296304" cy="664995"/>
          </a:xfrm>
        </p:spPr>
        <p:txBody>
          <a:bodyPr>
            <a:normAutofit/>
          </a:bodyPr>
          <a:lstStyle/>
          <a:p>
            <a:r>
              <a:rPr lang="uk-UA" sz="3200" b="1" dirty="0" smtClean="0">
                <a:solidFill>
                  <a:srgbClr val="002060"/>
                </a:solidFill>
                <a:latin typeface="Roboto Condensed Light" panose="02000000000000000000" pitchFamily="2" charset="0"/>
                <a:ea typeface="Roboto Condensed Light" panose="02000000000000000000" pitchFamily="2" charset="0"/>
              </a:rPr>
              <a:t>Коло боржників у розумінні Закону</a:t>
            </a:r>
            <a:endParaRPr lang="uk-UA" sz="3200" b="1" dirty="0">
              <a:solidFill>
                <a:srgbClr val="002060"/>
              </a:solidFill>
              <a:latin typeface="Roboto Condensed Light" panose="02000000000000000000" pitchFamily="2" charset="0"/>
              <a:ea typeface="Roboto Condensed Light" panose="02000000000000000000" pitchFamily="2"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3</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10" name="Схема 9"/>
          <p:cNvGraphicFramePr/>
          <p:nvPr>
            <p:extLst>
              <p:ext uri="{D42A27DB-BD31-4B8C-83A1-F6EECF244321}">
                <p14:modId xmlns:p14="http://schemas.microsoft.com/office/powerpoint/2010/main" val="2012111036"/>
              </p:ext>
            </p:extLst>
          </p:nvPr>
        </p:nvGraphicFramePr>
        <p:xfrm>
          <a:off x="1426613" y="907034"/>
          <a:ext cx="9225858" cy="5124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8205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172480"/>
            <a:ext cx="11296304" cy="544681"/>
          </a:xfrm>
        </p:spPr>
        <p:txBody>
          <a:bodyPr>
            <a:normAutofit/>
          </a:bodyPr>
          <a:lstStyle/>
          <a:p>
            <a:r>
              <a:rPr lang="uk-UA" sz="3200" b="1" dirty="0">
                <a:solidFill>
                  <a:srgbClr val="002060"/>
                </a:solidFill>
                <a:latin typeface="Roboto Condensed Light" panose="02000000000000000000" pitchFamily="2" charset="0"/>
                <a:ea typeface="Roboto Condensed Light" panose="02000000000000000000" pitchFamily="2" charset="0"/>
              </a:rPr>
              <a:t>Коло боржників </a:t>
            </a:r>
            <a:r>
              <a:rPr lang="uk-UA" sz="3200" b="1" dirty="0" smtClean="0">
                <a:solidFill>
                  <a:srgbClr val="002060"/>
                </a:solidFill>
                <a:latin typeface="Roboto Condensed Light" panose="02000000000000000000" pitchFamily="2" charset="0"/>
                <a:ea typeface="Roboto Condensed Light" panose="02000000000000000000" pitchFamily="2" charset="0"/>
              </a:rPr>
              <a:t>у </a:t>
            </a:r>
            <a:r>
              <a:rPr lang="uk-UA" sz="3200" b="1" dirty="0">
                <a:solidFill>
                  <a:srgbClr val="002060"/>
                </a:solidFill>
                <a:latin typeface="Roboto Condensed Light" panose="02000000000000000000" pitchFamily="2" charset="0"/>
                <a:ea typeface="Roboto Condensed Light" panose="02000000000000000000" pitchFamily="2" charset="0"/>
              </a:rPr>
              <a:t>розумінні </a:t>
            </a:r>
            <a:r>
              <a:rPr lang="uk-UA" sz="3200" b="1" dirty="0" smtClean="0">
                <a:solidFill>
                  <a:srgbClr val="002060"/>
                </a:solidFill>
                <a:latin typeface="Roboto Condensed Light" panose="02000000000000000000" pitchFamily="2" charset="0"/>
                <a:ea typeface="Roboto Condensed Light" panose="02000000000000000000" pitchFamily="2" charset="0"/>
              </a:rPr>
              <a:t>Кодексу</a:t>
            </a:r>
            <a:endParaRPr lang="uk-UA" sz="3200" dirty="0">
              <a:latin typeface="Roboto Condensed Light" panose="02000000000000000000" pitchFamily="2" charset="0"/>
              <a:ea typeface="Roboto Condensed Light" panose="02000000000000000000" pitchFamily="2"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4</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5" name="Схема 4"/>
          <p:cNvGraphicFramePr/>
          <p:nvPr>
            <p:extLst>
              <p:ext uri="{D42A27DB-BD31-4B8C-83A1-F6EECF244321}">
                <p14:modId xmlns:p14="http://schemas.microsoft.com/office/powerpoint/2010/main" val="2363611807"/>
              </p:ext>
            </p:extLst>
          </p:nvPr>
        </p:nvGraphicFramePr>
        <p:xfrm>
          <a:off x="863600" y="651517"/>
          <a:ext cx="10790042" cy="5411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516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390" y="381751"/>
            <a:ext cx="11296304" cy="1737195"/>
          </a:xfrm>
        </p:spPr>
        <p:txBody>
          <a:bodyPr>
            <a:noAutofit/>
          </a:bodyPr>
          <a:lstStyle/>
          <a:p>
            <a:r>
              <a:rPr lang="uk-UA" sz="4000" b="1" dirty="0" smtClean="0">
                <a:solidFill>
                  <a:schemeClr val="bg1"/>
                </a:solidFill>
                <a:latin typeface="Roboto Condensed Light" panose="02000000000000000000" pitchFamily="2" charset="0"/>
                <a:ea typeface="Roboto Condensed Light" panose="02000000000000000000" pitchFamily="2" charset="0"/>
              </a:rPr>
              <a:t>ІІ. </a:t>
            </a:r>
            <a:r>
              <a:rPr lang="uk-UA" sz="4000" b="1" dirty="0">
                <a:solidFill>
                  <a:schemeClr val="bg1"/>
                </a:solidFill>
                <a:latin typeface="Roboto Condensed Light" panose="02000000000000000000" pitchFamily="2" charset="0"/>
                <a:ea typeface="Roboto Condensed Light" panose="02000000000000000000" pitchFamily="2" charset="0"/>
              </a:rPr>
              <a:t>Щодо </a:t>
            </a:r>
            <a:r>
              <a:rPr lang="uk-UA" sz="4000" b="1" dirty="0" smtClean="0">
                <a:solidFill>
                  <a:schemeClr val="bg1"/>
                </a:solidFill>
                <a:latin typeface="Roboto Condensed Light" panose="02000000000000000000" pitchFamily="2" charset="0"/>
                <a:ea typeface="Roboto Condensed Light" panose="02000000000000000000" pitchFamily="2" charset="0"/>
              </a:rPr>
              <a:t>неможливості відкриття проваджень </a:t>
            </a:r>
            <a:r>
              <a:rPr lang="uk-UA" sz="4000" b="1" dirty="0">
                <a:solidFill>
                  <a:schemeClr val="bg1"/>
                </a:solidFill>
                <a:latin typeface="Roboto Condensed Light" panose="02000000000000000000" pitchFamily="2" charset="0"/>
                <a:ea typeface="Roboto Condensed Light" panose="02000000000000000000" pitchFamily="2" charset="0"/>
              </a:rPr>
              <a:t>у справах про банкрутство </a:t>
            </a:r>
            <a:r>
              <a:rPr lang="uk-UA" sz="4000" b="1" dirty="0" err="1" smtClean="0">
                <a:solidFill>
                  <a:schemeClr val="bg1"/>
                </a:solidFill>
                <a:latin typeface="Roboto Condensed Light" panose="02000000000000000000" pitchFamily="2" charset="0"/>
                <a:ea typeface="Roboto Condensed Light" panose="02000000000000000000" pitchFamily="2" charset="0"/>
              </a:rPr>
              <a:t>суб</a:t>
            </a:r>
            <a:r>
              <a:rPr lang="en-US" sz="4000" b="1" dirty="0" smtClean="0">
                <a:solidFill>
                  <a:schemeClr val="bg1"/>
                </a:solidFill>
                <a:latin typeface="Roboto Condensed Light" panose="02000000000000000000" pitchFamily="2" charset="0"/>
                <a:ea typeface="Roboto Condensed Light" panose="02000000000000000000" pitchFamily="2" charset="0"/>
              </a:rPr>
              <a:t>’</a:t>
            </a:r>
            <a:r>
              <a:rPr lang="uk-UA" sz="4000" b="1" dirty="0" err="1" smtClean="0">
                <a:solidFill>
                  <a:schemeClr val="bg1"/>
                </a:solidFill>
                <a:latin typeface="Roboto Condensed Light" panose="02000000000000000000" pitchFamily="2" charset="0"/>
                <a:ea typeface="Roboto Condensed Light" panose="02000000000000000000" pitchFamily="2" charset="0"/>
              </a:rPr>
              <a:t>єктів</a:t>
            </a:r>
            <a:r>
              <a:rPr lang="uk-UA" sz="4000" b="1" dirty="0" smtClean="0">
                <a:solidFill>
                  <a:schemeClr val="bg1"/>
                </a:solidFill>
                <a:latin typeface="Roboto Condensed Light" panose="02000000000000000000" pitchFamily="2" charset="0"/>
                <a:ea typeface="Roboto Condensed Light" panose="02000000000000000000" pitchFamily="2" charset="0"/>
              </a:rPr>
              <a:t> владних повноважень та утворених ними організацій.</a:t>
            </a:r>
            <a:endParaRPr lang="uk-UA" sz="4000" b="1" dirty="0">
              <a:solidFill>
                <a:schemeClr val="bg1"/>
              </a:solidFill>
              <a:latin typeface="Roboto Condensed Light" panose="02000000000000000000" pitchFamily="2" charset="0"/>
              <a:ea typeface="Roboto Condensed Light" panose="02000000000000000000" pitchFamily="2" charset="0"/>
            </a:endParaRPr>
          </a:p>
        </p:txBody>
      </p:sp>
      <p:sp>
        <p:nvSpPr>
          <p:cNvPr id="7" name="Місце для вмісту 4"/>
          <p:cNvSpPr txBox="1">
            <a:spLocks/>
          </p:cNvSpPr>
          <p:nvPr/>
        </p:nvSpPr>
        <p:spPr>
          <a:xfrm>
            <a:off x="863600" y="1825625"/>
            <a:ext cx="40829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uk-UA" dirty="0"/>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5</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chemeClr val="bg1"/>
                </a:solidFill>
                <a:latin typeface="Roboto Condensed Light" panose="02000000000000000000" pitchFamily="2" charset="0"/>
                <a:ea typeface="Roboto Condensed Light" panose="02000000000000000000" pitchFamily="2" charset="0"/>
              </a:rPr>
              <a:t>Верховний Суд</a:t>
            </a:r>
          </a:p>
          <a:p>
            <a:r>
              <a:rPr lang="uk-UA" dirty="0" smtClean="0">
                <a:solidFill>
                  <a:schemeClr val="bg1"/>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chemeClr val="bg1"/>
                </a:solidFill>
                <a:latin typeface="Roboto Condensed Light" panose="02000000000000000000" pitchFamily="2" charset="0"/>
                <a:ea typeface="Roboto Condensed Light" panose="02000000000000000000" pitchFamily="2" charset="0"/>
              </a:rPr>
              <a:t>______</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chemeClr val="bg1"/>
                </a:solidFill>
                <a:latin typeface="Roboto Condensed Light" panose="02000000000000000000" pitchFamily="2" charset="0"/>
                <a:ea typeface="Roboto Condensed Light" panose="02000000000000000000" pitchFamily="2" charset="0"/>
              </a:rPr>
              <a:t>Деякі</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процесуальні</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аспекти</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розгляду</a:t>
            </a:r>
            <a:r>
              <a:rPr lang="ru-RU" dirty="0" smtClean="0">
                <a:solidFill>
                  <a:schemeClr val="bg1"/>
                </a:solidFill>
                <a:latin typeface="Roboto Condensed Light" panose="02000000000000000000" pitchFamily="2" charset="0"/>
                <a:ea typeface="Roboto Condensed Light" panose="02000000000000000000" pitchFamily="2" charset="0"/>
              </a:rPr>
              <a:t> справ </a:t>
            </a:r>
            <a:r>
              <a:rPr lang="ru-RU" dirty="0" err="1" smtClean="0">
                <a:solidFill>
                  <a:schemeClr val="bg1"/>
                </a:solidFill>
                <a:latin typeface="Roboto Condensed Light" panose="02000000000000000000" pitchFamily="2" charset="0"/>
                <a:ea typeface="Roboto Condensed Light" panose="02000000000000000000" pitchFamily="2" charset="0"/>
              </a:rPr>
              <a:t>щодо</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окремих</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категорій</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боржників</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853561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6</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2" name="Прямокутник 1"/>
          <p:cNvSpPr/>
          <p:nvPr/>
        </p:nvSpPr>
        <p:spPr>
          <a:xfrm>
            <a:off x="391390" y="243898"/>
            <a:ext cx="11205664" cy="1569660"/>
          </a:xfrm>
          <a:prstGeom prst="rect">
            <a:avLst/>
          </a:prstGeom>
        </p:spPr>
        <p:txBody>
          <a:bodyPr wrap="square">
            <a:spAutoFit/>
          </a:bodyPr>
          <a:lstStyle/>
          <a:p>
            <a:pPr lvl="0"/>
            <a:r>
              <a:rPr lang="uk-UA" sz="2400" b="1" dirty="0">
                <a:solidFill>
                  <a:srgbClr val="002060"/>
                </a:solidFill>
                <a:latin typeface="Roboto Condensed Light" panose="02000000000000000000" pitchFamily="2" charset="0"/>
                <a:ea typeface="Roboto Condensed Light" panose="02000000000000000000" pitchFamily="2" charset="0"/>
              </a:rPr>
              <a:t>Неможливість відкриття проваджень у справах про банкрутство органів державної влади, органів місцевого самоврядування, інших суб’єктів владних повноважень та утворених ними установ, організацій</a:t>
            </a:r>
            <a:r>
              <a:rPr lang="uk-UA" sz="2400" b="1" dirty="0" smtClean="0">
                <a:solidFill>
                  <a:srgbClr val="002060"/>
                </a:solidFill>
                <a:latin typeface="Roboto Condensed Light" panose="02000000000000000000" pitchFamily="2" charset="0"/>
                <a:ea typeface="Roboto Condensed Light" panose="02000000000000000000" pitchFamily="2" charset="0"/>
              </a:rPr>
              <a:t> </a:t>
            </a:r>
            <a:r>
              <a:rPr lang="uk-UA" sz="2400" b="1" dirty="0" err="1" smtClean="0">
                <a:solidFill>
                  <a:srgbClr val="002060"/>
                </a:solidFill>
                <a:latin typeface="Roboto Condensed Light" panose="02000000000000000000" pitchFamily="2" charset="0"/>
                <a:ea typeface="Roboto Condensed Light" panose="02000000000000000000" pitchFamily="2" charset="0"/>
              </a:rPr>
              <a:t>пов</a:t>
            </a:r>
            <a:r>
              <a:rPr lang="en-US" sz="2400" b="1" dirty="0" smtClean="0">
                <a:solidFill>
                  <a:srgbClr val="002060"/>
                </a:solidFill>
                <a:latin typeface="Roboto Condensed Light" panose="02000000000000000000" pitchFamily="2" charset="0"/>
                <a:ea typeface="Roboto Condensed Light" panose="02000000000000000000" pitchFamily="2" charset="0"/>
              </a:rPr>
              <a:t>’</a:t>
            </a:r>
            <a:r>
              <a:rPr lang="uk-UA" sz="2400" b="1" dirty="0" err="1" smtClean="0">
                <a:solidFill>
                  <a:srgbClr val="002060"/>
                </a:solidFill>
                <a:latin typeface="Roboto Condensed Light" panose="02000000000000000000" pitchFamily="2" charset="0"/>
                <a:ea typeface="Roboto Condensed Light" panose="02000000000000000000" pitchFamily="2" charset="0"/>
              </a:rPr>
              <a:t>язана</a:t>
            </a:r>
            <a:r>
              <a:rPr lang="uk-UA" sz="2400" b="1" dirty="0" smtClean="0">
                <a:solidFill>
                  <a:srgbClr val="002060"/>
                </a:solidFill>
                <a:latin typeface="Roboto Condensed Light" panose="02000000000000000000" pitchFamily="2" charset="0"/>
                <a:ea typeface="Roboto Condensed Light" panose="02000000000000000000" pitchFamily="2" charset="0"/>
              </a:rPr>
              <a:t> з наслідками </a:t>
            </a:r>
            <a:r>
              <a:rPr lang="uk-UA" sz="2400" b="1" dirty="0">
                <a:solidFill>
                  <a:srgbClr val="002060"/>
                </a:solidFill>
                <a:latin typeface="Roboto Condensed Light" panose="02000000000000000000" pitchFamily="2" charset="0"/>
                <a:ea typeface="Roboto Condensed Light" panose="02000000000000000000" pitchFamily="2" charset="0"/>
              </a:rPr>
              <a:t>застосування відповідних судових </a:t>
            </a:r>
            <a:r>
              <a:rPr lang="uk-UA" sz="2400" b="1" dirty="0" smtClean="0">
                <a:solidFill>
                  <a:srgbClr val="002060"/>
                </a:solidFill>
                <a:latin typeface="Roboto Condensed Light" panose="02000000000000000000" pitchFamily="2" charset="0"/>
                <a:ea typeface="Roboto Condensed Light" panose="02000000000000000000" pitchFamily="2" charset="0"/>
              </a:rPr>
              <a:t>процедур</a:t>
            </a:r>
            <a:endParaRPr lang="uk-UA" sz="2400" b="1"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5" name="Схема 4"/>
          <p:cNvGraphicFramePr/>
          <p:nvPr>
            <p:extLst>
              <p:ext uri="{D42A27DB-BD31-4B8C-83A1-F6EECF244321}">
                <p14:modId xmlns:p14="http://schemas.microsoft.com/office/powerpoint/2010/main" val="3634307600"/>
              </p:ext>
            </p:extLst>
          </p:nvPr>
        </p:nvGraphicFramePr>
        <p:xfrm>
          <a:off x="2032000" y="1813558"/>
          <a:ext cx="8128000" cy="39278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2143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7</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2" name="Прямокутник 1"/>
          <p:cNvSpPr/>
          <p:nvPr/>
        </p:nvSpPr>
        <p:spPr>
          <a:xfrm>
            <a:off x="269014" y="169122"/>
            <a:ext cx="11328039" cy="1569660"/>
          </a:xfrm>
          <a:prstGeom prst="rect">
            <a:avLst/>
          </a:prstGeom>
        </p:spPr>
        <p:txBody>
          <a:bodyPr wrap="square">
            <a:spAutoFit/>
          </a:bodyPr>
          <a:lstStyle/>
          <a:p>
            <a:pPr lvl="0"/>
            <a:r>
              <a:rPr lang="uk-UA" sz="2400" b="1" dirty="0" smtClean="0">
                <a:solidFill>
                  <a:srgbClr val="002060"/>
                </a:solidFill>
                <a:latin typeface="Roboto Condensed Light" panose="02000000000000000000" pitchFamily="2" charset="0"/>
                <a:ea typeface="Roboto Condensed Light" panose="02000000000000000000" pitchFamily="2" charset="0"/>
              </a:rPr>
              <a:t>Судовий розгляд заяв про відкриття провадження у справі про банкрутство органів державної влади, органів місцевого самоврядування, інших суб’єктів владних повноважень та утворених ними установ, організацій суперечитиме встановленому в Україні конституційно-правовому порядку</a:t>
            </a:r>
            <a:endParaRPr lang="uk-UA" sz="2400" b="1"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8" name="Схема 7"/>
          <p:cNvGraphicFramePr/>
          <p:nvPr>
            <p:extLst>
              <p:ext uri="{D42A27DB-BD31-4B8C-83A1-F6EECF244321}">
                <p14:modId xmlns:p14="http://schemas.microsoft.com/office/powerpoint/2010/main" val="637109828"/>
              </p:ext>
            </p:extLst>
          </p:nvPr>
        </p:nvGraphicFramePr>
        <p:xfrm>
          <a:off x="857789" y="1738782"/>
          <a:ext cx="9784862" cy="42249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0893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8</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2" name="Схема 1"/>
          <p:cNvGraphicFramePr/>
          <p:nvPr>
            <p:extLst>
              <p:ext uri="{D42A27DB-BD31-4B8C-83A1-F6EECF244321}">
                <p14:modId xmlns:p14="http://schemas.microsoft.com/office/powerpoint/2010/main" val="3770263776"/>
              </p:ext>
            </p:extLst>
          </p:nvPr>
        </p:nvGraphicFramePr>
        <p:xfrm>
          <a:off x="1854200" y="1589869"/>
          <a:ext cx="8128000" cy="4124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кутник 4"/>
          <p:cNvSpPr/>
          <p:nvPr/>
        </p:nvSpPr>
        <p:spPr>
          <a:xfrm>
            <a:off x="391390" y="195582"/>
            <a:ext cx="10962410" cy="1384995"/>
          </a:xfrm>
          <a:prstGeom prst="rect">
            <a:avLst/>
          </a:prstGeom>
        </p:spPr>
        <p:txBody>
          <a:bodyPr wrap="square">
            <a:spAutoFit/>
          </a:bodyPr>
          <a:lstStyle/>
          <a:p>
            <a:pPr lvl="0"/>
            <a:r>
              <a:rPr lang="uk-UA" sz="2800" b="1" dirty="0">
                <a:solidFill>
                  <a:srgbClr val="002060"/>
                </a:solidFill>
                <a:latin typeface="Roboto Condensed Light" panose="02000000000000000000" pitchFamily="2" charset="0"/>
                <a:ea typeface="Roboto Condensed Light" panose="02000000000000000000" pitchFamily="2" charset="0"/>
              </a:rPr>
              <a:t>Механізм держави </a:t>
            </a:r>
            <a:r>
              <a:rPr lang="uk-UA" sz="2800" b="1" dirty="0" smtClean="0">
                <a:solidFill>
                  <a:srgbClr val="002060"/>
                </a:solidFill>
                <a:latin typeface="Roboto Condensed Light" panose="02000000000000000000" pitchFamily="2" charset="0"/>
                <a:ea typeface="Roboto Condensed Light" panose="02000000000000000000" pitchFamily="2" charset="0"/>
              </a:rPr>
              <a:t> та місцевого самоврядування складають </a:t>
            </a:r>
            <a:r>
              <a:rPr lang="uk-UA" sz="2800" b="1" dirty="0">
                <a:solidFill>
                  <a:srgbClr val="002060"/>
                </a:solidFill>
                <a:latin typeface="Roboto Condensed Light" panose="02000000000000000000" pitchFamily="2" charset="0"/>
                <a:ea typeface="Roboto Condensed Light" panose="02000000000000000000" pitchFamily="2" charset="0"/>
              </a:rPr>
              <a:t>також </a:t>
            </a:r>
            <a:r>
              <a:rPr lang="uk-UA" sz="2800" b="1" dirty="0" smtClean="0">
                <a:solidFill>
                  <a:srgbClr val="002060"/>
                </a:solidFill>
                <a:latin typeface="Roboto Condensed Light" panose="02000000000000000000" pitchFamily="2" charset="0"/>
                <a:ea typeface="Roboto Condensed Light" panose="02000000000000000000" pitchFamily="2" charset="0"/>
              </a:rPr>
              <a:t>утворені відповідними </a:t>
            </a:r>
            <a:r>
              <a:rPr lang="uk-UA" sz="2800" b="1" dirty="0" err="1" smtClean="0">
                <a:solidFill>
                  <a:srgbClr val="002060"/>
                </a:solidFill>
                <a:latin typeface="Roboto Condensed Light" panose="02000000000000000000" pitchFamily="2" charset="0"/>
                <a:ea typeface="Roboto Condensed Light" panose="02000000000000000000" pitchFamily="2" charset="0"/>
              </a:rPr>
              <a:t>суб</a:t>
            </a:r>
            <a:r>
              <a:rPr lang="en-US" sz="2800" b="1" dirty="0" smtClean="0">
                <a:solidFill>
                  <a:srgbClr val="002060"/>
                </a:solidFill>
                <a:latin typeface="Roboto Condensed Light" panose="02000000000000000000" pitchFamily="2" charset="0"/>
                <a:ea typeface="Roboto Condensed Light" panose="02000000000000000000" pitchFamily="2" charset="0"/>
              </a:rPr>
              <a:t>’</a:t>
            </a:r>
            <a:r>
              <a:rPr lang="uk-UA" sz="2800" b="1" dirty="0" err="1" smtClean="0">
                <a:solidFill>
                  <a:srgbClr val="002060"/>
                </a:solidFill>
                <a:latin typeface="Roboto Condensed Light" panose="02000000000000000000" pitchFamily="2" charset="0"/>
                <a:ea typeface="Roboto Condensed Light" panose="02000000000000000000" pitchFamily="2" charset="0"/>
              </a:rPr>
              <a:t>єктами</a:t>
            </a:r>
            <a:r>
              <a:rPr lang="uk-UA" sz="2800" b="1" dirty="0" smtClean="0">
                <a:solidFill>
                  <a:srgbClr val="002060"/>
                </a:solidFill>
                <a:latin typeface="Roboto Condensed Light" panose="02000000000000000000" pitchFamily="2" charset="0"/>
                <a:ea typeface="Roboto Condensed Light" panose="02000000000000000000" pitchFamily="2" charset="0"/>
              </a:rPr>
              <a:t> владних повноважень організації</a:t>
            </a:r>
            <a:r>
              <a:rPr lang="uk-UA" sz="2800" b="1" dirty="0">
                <a:solidFill>
                  <a:srgbClr val="002060"/>
                </a:solidFill>
                <a:latin typeface="Roboto Condensed Light" panose="02000000000000000000" pitchFamily="2" charset="0"/>
                <a:ea typeface="Roboto Condensed Light" panose="02000000000000000000" pitchFamily="2" charset="0"/>
              </a:rPr>
              <a:t>, які </a:t>
            </a:r>
            <a:r>
              <a:rPr lang="uk-UA" sz="2800" b="1" dirty="0" smtClean="0">
                <a:solidFill>
                  <a:srgbClr val="002060"/>
                </a:solidFill>
                <a:latin typeface="Roboto Condensed Light" panose="02000000000000000000" pitchFamily="2" charset="0"/>
                <a:ea typeface="Roboto Condensed Light" panose="02000000000000000000" pitchFamily="2" charset="0"/>
              </a:rPr>
              <a:t>забезпечують </a:t>
            </a:r>
            <a:r>
              <a:rPr lang="uk-UA" sz="2800" b="1" dirty="0">
                <a:solidFill>
                  <a:srgbClr val="002060"/>
                </a:solidFill>
                <a:latin typeface="Roboto Condensed Light" panose="02000000000000000000" pitchFamily="2" charset="0"/>
                <a:ea typeface="Roboto Condensed Light" panose="02000000000000000000" pitchFamily="2" charset="0"/>
              </a:rPr>
              <a:t>невиробничу </a:t>
            </a:r>
            <a:r>
              <a:rPr lang="uk-UA" sz="2800" b="1" dirty="0" smtClean="0">
                <a:solidFill>
                  <a:srgbClr val="002060"/>
                </a:solidFill>
                <a:latin typeface="Roboto Condensed Light" panose="02000000000000000000" pitchFamily="2" charset="0"/>
                <a:ea typeface="Roboto Condensed Light" panose="02000000000000000000" pitchFamily="2" charset="0"/>
              </a:rPr>
              <a:t>діяльність</a:t>
            </a:r>
            <a:endParaRPr lang="uk-UA" sz="2800" b="1" dirty="0">
              <a:solidFill>
                <a:srgbClr val="002060"/>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445754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rgbClr val="002060"/>
                </a:solidFill>
                <a:latin typeface="Roboto Condensed Light" panose="02000000000000000000" pitchFamily="2" charset="0"/>
                <a:ea typeface="Roboto Condensed Light" panose="02000000000000000000" pitchFamily="2" charset="0"/>
              </a:rPr>
              <a:pPr/>
              <a:t>9</a:t>
            </a:fld>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4" name="Місце для дати 3"/>
          <p:cNvSpPr>
            <a:spLocks noGrp="1"/>
          </p:cNvSpPr>
          <p:nvPr>
            <p:ph type="dt" sz="half" idx="10"/>
          </p:nvPr>
        </p:nvSpPr>
        <p:spPr>
          <a:xfrm>
            <a:off x="391390" y="6031832"/>
            <a:ext cx="2319726" cy="689643"/>
          </a:xfrm>
        </p:spPr>
        <p:txBody>
          <a:bodyPr/>
          <a:lstStyle/>
          <a:p>
            <a:r>
              <a:rPr lang="uk-UA" dirty="0" smtClean="0">
                <a:solidFill>
                  <a:srgbClr val="002060"/>
                </a:solidFill>
                <a:latin typeface="Roboto Condensed Light" panose="02000000000000000000" pitchFamily="2" charset="0"/>
                <a:ea typeface="Roboto Condensed Light" panose="02000000000000000000" pitchFamily="2" charset="0"/>
              </a:rPr>
              <a:t>Верховний Суд</a:t>
            </a:r>
          </a:p>
          <a:p>
            <a:r>
              <a:rPr lang="uk-UA" dirty="0" smtClean="0">
                <a:solidFill>
                  <a:srgbClr val="002060"/>
                </a:solidFill>
                <a:latin typeface="Roboto Condensed Light" panose="02000000000000000000" pitchFamily="2" charset="0"/>
                <a:ea typeface="Roboto Condensed Light" panose="02000000000000000000" pitchFamily="2" charset="0"/>
              </a:rPr>
              <a:t>Касаційний господарський суд</a:t>
            </a:r>
          </a:p>
          <a:p>
            <a:r>
              <a:rPr lang="uk-UA" dirty="0" smtClean="0">
                <a:solidFill>
                  <a:srgbClr val="002060"/>
                </a:solidFill>
                <a:latin typeface="Roboto Condensed Light" panose="02000000000000000000" pitchFamily="2" charset="0"/>
                <a:ea typeface="Roboto Condensed Light" panose="02000000000000000000" pitchFamily="2" charset="0"/>
              </a:rPr>
              <a:t>______</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6" name="Місце для нижнього колонтитула 5"/>
          <p:cNvSpPr>
            <a:spLocks noGrp="1"/>
          </p:cNvSpPr>
          <p:nvPr>
            <p:ph type="ftr" sz="quarter" idx="11"/>
          </p:nvPr>
        </p:nvSpPr>
        <p:spPr>
          <a:xfrm>
            <a:off x="3183326" y="6031833"/>
            <a:ext cx="5133788" cy="320842"/>
          </a:xfrm>
        </p:spPr>
        <p:txBody>
          <a:bodyPr/>
          <a:lstStyle/>
          <a:p>
            <a:pPr algn="just"/>
            <a:r>
              <a:rPr lang="ru-RU" dirty="0" err="1" smtClean="0">
                <a:solidFill>
                  <a:srgbClr val="002060"/>
                </a:solidFill>
                <a:latin typeface="Roboto Condensed Light" panose="02000000000000000000" pitchFamily="2" charset="0"/>
                <a:ea typeface="Roboto Condensed Light" panose="02000000000000000000" pitchFamily="2" charset="0"/>
              </a:rPr>
              <a:t>Деякі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процесуальні</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аспекти</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розгляду</a:t>
            </a:r>
            <a:r>
              <a:rPr lang="ru-RU" dirty="0" smtClean="0">
                <a:solidFill>
                  <a:srgbClr val="002060"/>
                </a:solidFill>
                <a:latin typeface="Roboto Condensed Light" panose="02000000000000000000" pitchFamily="2" charset="0"/>
                <a:ea typeface="Roboto Condensed Light" panose="02000000000000000000" pitchFamily="2" charset="0"/>
              </a:rPr>
              <a:t> справ </a:t>
            </a:r>
            <a:r>
              <a:rPr lang="ru-RU" dirty="0" err="1" smtClean="0">
                <a:solidFill>
                  <a:srgbClr val="002060"/>
                </a:solidFill>
                <a:latin typeface="Roboto Condensed Light" panose="02000000000000000000" pitchFamily="2" charset="0"/>
                <a:ea typeface="Roboto Condensed Light" panose="02000000000000000000" pitchFamily="2" charset="0"/>
              </a:rPr>
              <a:t>щодо</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окремих</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категорій</a:t>
            </a:r>
            <a:r>
              <a:rPr lang="ru-RU" dirty="0" smtClean="0">
                <a:solidFill>
                  <a:srgbClr val="002060"/>
                </a:solidFill>
                <a:latin typeface="Roboto Condensed Light" panose="02000000000000000000" pitchFamily="2" charset="0"/>
                <a:ea typeface="Roboto Condensed Light" panose="02000000000000000000" pitchFamily="2" charset="0"/>
              </a:rPr>
              <a:t> </a:t>
            </a:r>
            <a:r>
              <a:rPr lang="ru-RU" dirty="0" err="1" smtClean="0">
                <a:solidFill>
                  <a:srgbClr val="002060"/>
                </a:solidFill>
                <a:latin typeface="Roboto Condensed Light" panose="02000000000000000000" pitchFamily="2" charset="0"/>
                <a:ea typeface="Roboto Condensed Light" panose="02000000000000000000" pitchFamily="2" charset="0"/>
              </a:rPr>
              <a:t>боржників</a:t>
            </a:r>
            <a:endParaRPr lang="uk-UA" dirty="0">
              <a:solidFill>
                <a:srgbClr val="002060"/>
              </a:solidFill>
              <a:latin typeface="Roboto Condensed Light" panose="02000000000000000000" pitchFamily="2" charset="0"/>
              <a:ea typeface="Roboto Condensed Light" panose="02000000000000000000" pitchFamily="2" charset="0"/>
            </a:endParaRPr>
          </a:p>
        </p:txBody>
      </p:sp>
      <p:sp>
        <p:nvSpPr>
          <p:cNvPr id="2" name="Прямокутник 1"/>
          <p:cNvSpPr/>
          <p:nvPr/>
        </p:nvSpPr>
        <p:spPr>
          <a:xfrm>
            <a:off x="586154" y="83459"/>
            <a:ext cx="10670930" cy="1384995"/>
          </a:xfrm>
          <a:prstGeom prst="rect">
            <a:avLst/>
          </a:prstGeom>
        </p:spPr>
        <p:txBody>
          <a:bodyPr wrap="square">
            <a:spAutoFit/>
          </a:bodyPr>
          <a:lstStyle/>
          <a:p>
            <a:pPr lvl="0"/>
            <a:r>
              <a:rPr lang="uk-UA" sz="2800" b="1" dirty="0">
                <a:solidFill>
                  <a:srgbClr val="002060"/>
                </a:solidFill>
                <a:latin typeface="Roboto Condensed Light" panose="02000000000000000000" pitchFamily="2" charset="0"/>
                <a:ea typeface="Roboto Condensed Light" panose="02000000000000000000" pitchFamily="2" charset="0"/>
              </a:rPr>
              <a:t>Об</a:t>
            </a:r>
            <a:r>
              <a:rPr lang="ru-RU" sz="2800" b="1" dirty="0">
                <a:solidFill>
                  <a:srgbClr val="002060"/>
                </a:solidFill>
                <a:latin typeface="Roboto Condensed Light" panose="02000000000000000000" pitchFamily="2" charset="0"/>
                <a:ea typeface="Roboto Condensed Light" panose="02000000000000000000" pitchFamily="2" charset="0"/>
              </a:rPr>
              <a:t>’</a:t>
            </a:r>
            <a:r>
              <a:rPr lang="uk-UA" sz="2800" b="1" dirty="0" err="1">
                <a:solidFill>
                  <a:srgbClr val="002060"/>
                </a:solidFill>
                <a:latin typeface="Roboto Condensed Light" panose="02000000000000000000" pitchFamily="2" charset="0"/>
                <a:ea typeface="Roboto Condensed Light" panose="02000000000000000000" pitchFamily="2" charset="0"/>
              </a:rPr>
              <a:t>єднувальною</a:t>
            </a:r>
            <a:r>
              <a:rPr lang="uk-UA" sz="2800" b="1" dirty="0">
                <a:solidFill>
                  <a:srgbClr val="002060"/>
                </a:solidFill>
                <a:latin typeface="Roboto Condensed Light" panose="02000000000000000000" pitchFamily="2" charset="0"/>
                <a:ea typeface="Roboto Condensed Light" panose="02000000000000000000" pitchFamily="2" charset="0"/>
              </a:rPr>
              <a:t> ознакою для </a:t>
            </a:r>
            <a:r>
              <a:rPr lang="uk-UA" sz="2800" b="1" dirty="0" err="1">
                <a:solidFill>
                  <a:srgbClr val="002060"/>
                </a:solidFill>
                <a:latin typeface="Roboto Condensed Light" panose="02000000000000000000" pitchFamily="2" charset="0"/>
                <a:ea typeface="Roboto Condensed Light" panose="02000000000000000000" pitchFamily="2" charset="0"/>
              </a:rPr>
              <a:t>суб</a:t>
            </a:r>
            <a:r>
              <a:rPr lang="ru-RU" sz="2800" b="1" dirty="0">
                <a:solidFill>
                  <a:srgbClr val="002060"/>
                </a:solidFill>
                <a:latin typeface="Roboto Condensed Light" panose="02000000000000000000" pitchFamily="2" charset="0"/>
                <a:ea typeface="Roboto Condensed Light" panose="02000000000000000000" pitchFamily="2" charset="0"/>
              </a:rPr>
              <a:t>’</a:t>
            </a:r>
            <a:r>
              <a:rPr lang="uk-UA" sz="2800" b="1" dirty="0" err="1">
                <a:solidFill>
                  <a:srgbClr val="002060"/>
                </a:solidFill>
                <a:latin typeface="Roboto Condensed Light" panose="02000000000000000000" pitchFamily="2" charset="0"/>
                <a:ea typeface="Roboto Condensed Light" panose="02000000000000000000" pitchFamily="2" charset="0"/>
              </a:rPr>
              <a:t>єктів</a:t>
            </a:r>
            <a:r>
              <a:rPr lang="uk-UA" sz="2800" b="1" dirty="0">
                <a:solidFill>
                  <a:srgbClr val="002060"/>
                </a:solidFill>
                <a:latin typeface="Roboto Condensed Light" panose="02000000000000000000" pitchFamily="2" charset="0"/>
                <a:ea typeface="Roboto Condensed Light" panose="02000000000000000000" pitchFamily="2" charset="0"/>
              </a:rPr>
              <a:t> владних повноважень та утворених ними установ, організацій є належність їх до особливої групи учасників бюджетного </a:t>
            </a:r>
            <a:r>
              <a:rPr lang="uk-UA" sz="2800" b="1" dirty="0" smtClean="0">
                <a:solidFill>
                  <a:srgbClr val="002060"/>
                </a:solidFill>
                <a:latin typeface="Roboto Condensed Light" panose="02000000000000000000" pitchFamily="2" charset="0"/>
                <a:ea typeface="Roboto Condensed Light" panose="02000000000000000000" pitchFamily="2" charset="0"/>
              </a:rPr>
              <a:t>процесу</a:t>
            </a:r>
            <a:endParaRPr lang="uk-UA" sz="2800" b="1" dirty="0">
              <a:solidFill>
                <a:srgbClr val="002060"/>
              </a:solidFill>
              <a:latin typeface="Roboto Condensed Light" panose="02000000000000000000" pitchFamily="2" charset="0"/>
              <a:ea typeface="Roboto Condensed Light" panose="02000000000000000000" pitchFamily="2" charset="0"/>
            </a:endParaRPr>
          </a:p>
        </p:txBody>
      </p:sp>
      <p:graphicFrame>
        <p:nvGraphicFramePr>
          <p:cNvPr id="5" name="Схема 4"/>
          <p:cNvGraphicFramePr/>
          <p:nvPr>
            <p:extLst>
              <p:ext uri="{D42A27DB-BD31-4B8C-83A1-F6EECF244321}">
                <p14:modId xmlns:p14="http://schemas.microsoft.com/office/powerpoint/2010/main" val="3165326237"/>
              </p:ext>
            </p:extLst>
          </p:nvPr>
        </p:nvGraphicFramePr>
        <p:xfrm>
          <a:off x="2032000" y="1582754"/>
          <a:ext cx="8128000" cy="4624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9164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1855</TotalTime>
  <Words>3435</Words>
  <Application>Microsoft Office PowerPoint</Application>
  <PresentationFormat>Произвольный</PresentationFormat>
  <Paragraphs>189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Презентация PowerPoint</vt:lpstr>
      <vt:lpstr>І. Щодо співвідношення значення терміну «боржник» у розумінні Закону та Кодексу.</vt:lpstr>
      <vt:lpstr>Коло боржників у розумінні Закону</vt:lpstr>
      <vt:lpstr>Коло боржників у розумінні Кодексу</vt:lpstr>
      <vt:lpstr>ІІ. Щодо неможливості відкриття проваджень у справах про банкрутство суб’єктів владних повноважень та утворених ними організацій.</vt:lpstr>
      <vt:lpstr>Презентация PowerPoint</vt:lpstr>
      <vt:lpstr>Презентация PowerPoint</vt:lpstr>
      <vt:lpstr>Презентация PowerPoint</vt:lpstr>
      <vt:lpstr>Презентация PowerPoint</vt:lpstr>
      <vt:lpstr>Пропонується такий варіант дій у разі надходження заяв про відкриття проваджень у справах про банкрутство бюджетних установ (органів державної влади, органів місцевого самоврядування, інших суб’єктів владних повноважень та утворених ними організацій)</vt:lpstr>
      <vt:lpstr>ІІІ. Щодо законодавчо передбачених заборон порушувати справи про банкрутство та інших обмежень.</vt:lpstr>
      <vt:lpstr>Заборони передбачені Законом щодо порушення справ про банкрутство відповідних підприємств </vt:lpstr>
      <vt:lpstr>Заборони передбачені Законом щодо порушення справ про банкрутство відповідних підприємств (продовження)</vt:lpstr>
      <vt:lpstr>Боржники стосовно яких на момент введення в дію Кодексу є чинними заборони щодо порушення справ про банкрутство передбачені спеціальними законами </vt:lpstr>
      <vt:lpstr>Змінено законодавчу заборону застосовувати до державних підприємств судові процедури санації та ліквідації  (див. п. 2 розд. ІІІ Закону України  від 02.10.2019 № 145-ІХ«Про визнання таким, що втратив чинність, Закону України «Про перелік об'єктів права державної власності, що не підлягають приватизації»)</vt:lpstr>
      <vt:lpstr>Кодекс надає право ініціювати банкрутство фізичної особи лише боржнику</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___ Верховний Суд</dc:title>
  <dc:creator>Сухацький А.П.</dc:creator>
  <cp:lastModifiedBy>kadr08</cp:lastModifiedBy>
  <cp:revision>167</cp:revision>
  <dcterms:created xsi:type="dcterms:W3CDTF">2019-06-06T07:36:31Z</dcterms:created>
  <dcterms:modified xsi:type="dcterms:W3CDTF">2019-12-03T11:34:12Z</dcterms:modified>
</cp:coreProperties>
</file>