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5" r:id="rId5"/>
    <p:sldId id="266" r:id="rId6"/>
    <p:sldId id="267" r:id="rId7"/>
    <p:sldId id="264" r:id="rId8"/>
    <p:sldId id="268" r:id="rId9"/>
    <p:sldId id="269" r:id="rId10"/>
    <p:sldId id="270" r:id="rId11"/>
    <p:sldId id="271" r:id="rId12"/>
    <p:sldId id="273" r:id="rId13"/>
  </p:sldIdLst>
  <p:sldSz cx="12192000" cy="6858000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9BE3-725C-4BD7-A711-597E0BC3626B}" type="datetimeFigureOut">
              <a:rPr lang="uk-UA" smtClean="0"/>
              <a:t>31.05.2019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EC-96D5-48F8-A0F6-07F4157458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592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9BE3-725C-4BD7-A711-597E0BC3626B}" type="datetimeFigureOut">
              <a:rPr lang="uk-UA" smtClean="0"/>
              <a:t>31.05.2019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EC-96D5-48F8-A0F6-07F4157458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36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9BE3-725C-4BD7-A711-597E0BC3626B}" type="datetimeFigureOut">
              <a:rPr lang="uk-UA" smtClean="0"/>
              <a:t>31.05.2019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EC-96D5-48F8-A0F6-07F4157458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334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9BE3-725C-4BD7-A711-597E0BC3626B}" type="datetimeFigureOut">
              <a:rPr lang="uk-UA" smtClean="0"/>
              <a:t>31.05.2019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EC-96D5-48F8-A0F6-07F4157458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283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9BE3-725C-4BD7-A711-597E0BC3626B}" type="datetimeFigureOut">
              <a:rPr lang="uk-UA" smtClean="0"/>
              <a:t>31.05.2019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EC-96D5-48F8-A0F6-07F4157458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335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9BE3-725C-4BD7-A711-597E0BC3626B}" type="datetimeFigureOut">
              <a:rPr lang="uk-UA" smtClean="0"/>
              <a:t>31.05.2019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EC-96D5-48F8-A0F6-07F4157458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170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9BE3-725C-4BD7-A711-597E0BC3626B}" type="datetimeFigureOut">
              <a:rPr lang="uk-UA" smtClean="0"/>
              <a:t>31.05.2019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EC-96D5-48F8-A0F6-07F4157458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807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9BE3-725C-4BD7-A711-597E0BC3626B}" type="datetimeFigureOut">
              <a:rPr lang="uk-UA" smtClean="0"/>
              <a:t>31.05.2019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EC-96D5-48F8-A0F6-07F4157458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356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9BE3-725C-4BD7-A711-597E0BC3626B}" type="datetimeFigureOut">
              <a:rPr lang="uk-UA" smtClean="0"/>
              <a:t>31.05.2019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EC-96D5-48F8-A0F6-07F4157458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773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9BE3-725C-4BD7-A711-597E0BC3626B}" type="datetimeFigureOut">
              <a:rPr lang="uk-UA" smtClean="0"/>
              <a:t>31.05.2019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EC-96D5-48F8-A0F6-07F4157458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078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9BE3-725C-4BD7-A711-597E0BC3626B}" type="datetimeFigureOut">
              <a:rPr lang="uk-UA" smtClean="0"/>
              <a:t>31.05.2019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EC-96D5-48F8-A0F6-07F4157458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35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29BE3-725C-4BD7-A711-597E0BC3626B}" type="datetimeFigureOut">
              <a:rPr lang="uk-UA" smtClean="0"/>
              <a:t>31.05.2019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A6EC-96D5-48F8-A0F6-07F4157458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582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5240" y="2413417"/>
            <a:ext cx="9646276" cy="1663908"/>
          </a:xfrm>
        </p:spPr>
        <p:txBody>
          <a:bodyPr>
            <a:normAutofit/>
          </a:bodyPr>
          <a:lstStyle/>
          <a:p>
            <a:r>
              <a:rPr lang="uk-UA" sz="5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Майнова відповідальність пов’язаних з банком осіб</a:t>
            </a:r>
            <a:endParaRPr lang="uk-UA" sz="5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259" y="522288"/>
            <a:ext cx="1440000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58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655483"/>
            <a:ext cx="10515600" cy="88412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9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П</a:t>
            </a:r>
            <a:r>
              <a:rPr lang="uk-UA" sz="2900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ідстави </a:t>
            </a:r>
            <a:r>
              <a:rPr lang="uk-UA" sz="29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для солідарної </a:t>
            </a:r>
            <a:r>
              <a:rPr lang="uk-UA" sz="2900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відповідальності</a:t>
            </a:r>
            <a:r>
              <a:rPr lang="uk-UA" sz="29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uk-UA" sz="29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sz="2900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відповідачів, склад цивільного правопорушення</a:t>
            </a:r>
            <a:br>
              <a:rPr lang="uk-UA" sz="2900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основні тези</a:t>
            </a:r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uk-UA" sz="32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uk-UA" sz="32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uk-UA" sz="2700" b="1" i="1" spc="-150" dirty="0"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198" y="1524296"/>
            <a:ext cx="11113396" cy="5115346"/>
          </a:xfrm>
          <a:solidFill>
            <a:schemeClr val="accent1">
              <a:alpha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шкода завдається спільними діями відповідачів (прийняття рішень колегіальними органами управління банком); особа відповідає лише за шкоду, яку вона спричинила;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 цьому якщо мало місце триваюче правопорушення (безпідставне збільшення кредитного ліміту; продовження дій по безпідставному відтермінуванню повернення заборгованості; продовження дій, спрямованих на виведення забезпечення за кредитом), то </a:t>
            </a:r>
            <a:r>
              <a:rPr lang="uk-UA" sz="19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презюмується</a:t>
            </a:r>
            <a:r>
              <a:rPr lang="uk-UA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що особа знала про протиправну поведінку інших осіб, яка мала місце раніше, не перешкодила їй, а навпаки, продовжила вчинення дій/прийняття рішень, спрямованих на завдання шкоди;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правова підстава солідарної відповідальності – стаття </a:t>
            </a: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1190 Цивільного кодексу України </a:t>
            </a:r>
            <a:r>
              <a:rPr lang="uk-UA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передбачає, </a:t>
            </a: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що </a:t>
            </a:r>
            <a:r>
              <a:rPr lang="uk-UA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особи, спільними діями або бездіяльністю яких було завдано шкоди, несуть солідарну відповідальність перед </a:t>
            </a:r>
            <a:r>
              <a:rPr lang="uk-UA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потерпілим.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зі змісту статей 614, 623 Цивільного кодексу України вбачається, що для застосування такого заходу відповідальності, як відшкодування шкоди (стягнення збитків) потрібна </a:t>
            </a:r>
            <a:r>
              <a:rPr lang="uk-UA" sz="19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наявність усіх елементів складу правопорушення</a:t>
            </a: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: </a:t>
            </a:r>
            <a:r>
              <a:rPr lang="uk-UA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1) </a:t>
            </a: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протиправна поведінка; </a:t>
            </a:r>
            <a:r>
              <a:rPr lang="uk-UA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r>
              <a:rPr lang="uk-UA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</a:t>
            </a: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шкода (збитки); </a:t>
            </a:r>
            <a:r>
              <a:rPr lang="uk-UA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r>
              <a:rPr lang="uk-UA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</a:t>
            </a: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причинний зв'язок між протиправною поведінкою та шкодою (збитками); </a:t>
            </a:r>
            <a:r>
              <a:rPr lang="uk-UA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4</a:t>
            </a:r>
            <a:r>
              <a:rPr lang="uk-UA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</a:t>
            </a: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вина</a:t>
            </a: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;</a:t>
            </a:r>
            <a:endParaRPr lang="uk-UA" sz="19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</a:t>
            </a:r>
            <a:r>
              <a:rPr lang="uk-UA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бов’язок доказування відсутності вини покладається на відповідача (о</a:t>
            </a:r>
            <a:r>
              <a:rPr lang="ru-RU" sz="19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соба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яка </a:t>
            </a:r>
            <a:r>
              <a:rPr lang="uk-UA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завдала шкоди, звільняється від її відшкодування, якщо вона доведе, що шкоди завдано не з її вини - ч. 2 ст.1166 Цивільного кодексу України).</a:t>
            </a:r>
            <a:endParaRPr lang="uk-UA" sz="1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uk-UA" sz="1900" dirty="0"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1440000" cy="1440000"/>
          </a:xfrm>
          <a:prstGeom prst="rect">
            <a:avLst/>
          </a:prstGeom>
        </p:spPr>
      </p:pic>
      <p:sp>
        <p:nvSpPr>
          <p:cNvPr id="6" name="Місце для вмісту 2"/>
          <p:cNvSpPr txBox="1">
            <a:spLocks/>
          </p:cNvSpPr>
          <p:nvPr/>
        </p:nvSpPr>
        <p:spPr>
          <a:xfrm>
            <a:off x="838199" y="4257207"/>
            <a:ext cx="10869119" cy="2186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813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Місце для вмісту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55" y="345348"/>
            <a:ext cx="10754779" cy="65126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1440000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016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9073" y="2799783"/>
            <a:ext cx="9646276" cy="1205547"/>
          </a:xfrm>
        </p:spPr>
        <p:txBody>
          <a:bodyPr>
            <a:normAutofit/>
          </a:bodyPr>
          <a:lstStyle/>
          <a:p>
            <a:r>
              <a:rPr lang="uk-UA" sz="49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Дякую за увагу!</a:t>
            </a:r>
            <a:endParaRPr lang="uk-UA" sz="49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259" y="522288"/>
            <a:ext cx="1440000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57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5161" y="1122362"/>
            <a:ext cx="9646276" cy="3449638"/>
          </a:xfrm>
        </p:spPr>
        <p:txBody>
          <a:bodyPr>
            <a:normAutofit/>
          </a:bodyPr>
          <a:lstStyle/>
          <a:p>
            <a:endParaRPr lang="uk-UA" sz="54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23" y="714181"/>
            <a:ext cx="10763687" cy="505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6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107" y="318157"/>
            <a:ext cx="1440000" cy="144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Розгляд справ про стягнення шкоди, </a:t>
            </a:r>
            <a:b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процесуальні питання, що виникають при їх вирішенні</a:t>
            </a:r>
            <a:r>
              <a:rPr lang="uk-UA" sz="32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uk-UA" sz="32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sz="24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(після постанови ВП ВС по справі № 757/75149/17-ц від 19.06.2018 р. </a:t>
            </a:r>
            <a:br>
              <a:rPr lang="uk-UA" sz="24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uk-UA" sz="24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щодо підсудності справ господарській юрисдикції)</a:t>
            </a:r>
            <a:r>
              <a:rPr lang="uk-UA" sz="32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uk-UA" sz="32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uk-UA" sz="2700" i="1" spc="-150" dirty="0"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199" y="1805125"/>
            <a:ext cx="11120907" cy="4704857"/>
          </a:xfrm>
          <a:solidFill>
            <a:schemeClr val="accent1">
              <a:alpha val="40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 липня 2018 р. до судів господарської юрисдикції подано 22 позовні заяви про стягнення шкоди з пов’язаних осіб неплатоспроможних банків на загальну суму понад 59,7 млрд. грн. (з них 19 до Господарського суду м. Києва на понад 37,7 млрд. грн.);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Розглянуто по суті 3 позовні заяви – ПАТ «УКООПСПІЛКА» (справа №910/11027/18,          ПАТ «ЛЕГБАНК» (справа №910/11371/18), ПАТ «БАНК «ТАВРИКА» (справа №910/12803/18);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залишення без розгляду позовів на підставі п. 2 ч. 1 ст. 226 ГПК України (суд залишає позов без розгляду, якщо позовну заяву не підписано або підписано особою, яка не має права її підписувати);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овернення без розгляду позовів на підставі п. 2 ч. 5 ст. 174 ГПК України (суддя повертає позовну заяву і додані до неї документи також у разі, якщо порушено правила об’єднання позовних вимог (крім випадків, в яких є підстави для застосування положень ст. 173 цього Кодексу);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повернення без розгляду позовів на підставі ч. 4 ст. 174 ГПК України (позивач «начебто» не усунув «недоліки» позовної заяви, а фактично – перекладання на позивача обов’язку суду щодо перевірки/встановлення адрес місця реєстрації фізичних осіб відповідачів (постанова Верховного Суду по справі № 910/9251/18 від 20.03.2019)).</a:t>
            </a:r>
          </a:p>
        </p:txBody>
      </p:sp>
    </p:spTree>
    <p:extLst>
      <p:ext uri="{BB962C8B-B14F-4D97-AF65-F5344CB8AC3E}">
        <p14:creationId xmlns:p14="http://schemas.microsoft.com/office/powerpoint/2010/main" val="25130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101" y="12879"/>
            <a:ext cx="1094704" cy="1094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18157"/>
            <a:ext cx="10515600" cy="78942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Обов’язок Фонду подати позов про стягнення шкоди </a:t>
            </a:r>
            <a:r>
              <a:rPr lang="uk-UA" sz="32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uk-UA" sz="32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sz="2400" i="1" spc="-150" dirty="0" smtClean="0">
                <a:latin typeface="Bookman Old Style" panose="02050604050505020204" pitchFamily="18" charset="0"/>
              </a:rPr>
              <a:t>основні тези</a:t>
            </a:r>
            <a:endParaRPr lang="uk-UA" sz="2700" i="1" spc="-150" dirty="0"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199" y="1107583"/>
            <a:ext cx="11120907" cy="5486399"/>
          </a:xfrm>
          <a:solidFill>
            <a:schemeClr val="accent1">
              <a:alpha val="40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uk-UA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абз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3 ч. 5 ст. 52 Закону України «Про систему гарантування вкладів фізичних осіб» передбачає, що саме </a:t>
            </a:r>
            <a:r>
              <a:rPr lang="uk-UA" sz="1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Фонд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(а не Банк чи Уповноважена особа Фонду) </a:t>
            </a:r>
            <a:r>
              <a:rPr lang="uk-UA" sz="1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звертається до суду з позовом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про відшкодування шкоди до пов’язаних з банком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осіб;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 висновками науковців: «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Делегування повноважень не є формою їх повного передання, </a:t>
            </a:r>
            <a:r>
              <a:rPr lang="uk-UA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деволюції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на рі­вень того, кому вони делегуються, вони залишаються повноважен­нями органу, який їх делегував і який </a:t>
            </a:r>
            <a:r>
              <a:rPr lang="uk-UA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 втрачає при цьому права на прийняття рішень із питань, що входять до сфери </a:t>
            </a:r>
            <a:r>
              <a:rPr lang="uk-UA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делегування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»;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п. 17 ч. 1 ст. 2 Закону України «Про систему гарантування вкладів фізичних осіб» визначає, що </a:t>
            </a:r>
            <a:r>
              <a:rPr lang="uk-UA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уповноважена </a:t>
            </a:r>
            <a:r>
              <a:rPr lang="uk-UA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особа Фонду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- </a:t>
            </a:r>
            <a:r>
              <a:rPr lang="uk-UA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працівник Фонду, який від імені Фонду та в межах повноважень, передбачених цим Законом та/або делегованих Фондом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виконує дії із забезпечення виведення банку з ринку під час здійснення тимчасової адміністрації неплатоспроможного банку та/або ліквідації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банку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;</a:t>
            </a:r>
            <a:endParaRPr lang="uk-UA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ч. 8 ст. 34 Закону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України «Про систему гарантування вкладів фізичних осіб»:  «Уповноважена особа Фонду у своїй діяльності </a:t>
            </a:r>
            <a:r>
              <a:rPr lang="uk-UA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підзвітна Фонду, який несе відповідальність за дії уповноваженої особи Фонду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щодо процедури виведення неплатоспроможного банку з ринку»;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14.05.2019 р. Верховний Суд у складі палати для розгляду справ щодо земельних відносин та права власності Касаційного господарського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суду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прийняв до розгляду справу №910/12208/18 (ПАТ «СТАРОКИЇВСЬКИЙ БАНК»), де буде вирішуватись це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питання.</a:t>
            </a:r>
            <a:endParaRPr lang="uk-UA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uk-UA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uk-UA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uk-UA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55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465" y="0"/>
            <a:ext cx="1374535" cy="137453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31413"/>
            <a:ext cx="10515600" cy="111170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Відсутність порушень </a:t>
            </a:r>
            <a:b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правил об’єднання позовних вимог</a:t>
            </a:r>
            <a:r>
              <a:rPr lang="uk-UA" sz="32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uk-UA" sz="32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sz="2400" i="1" spc="-150" dirty="0" smtClean="0">
                <a:latin typeface="Bookman Old Style" panose="02050604050505020204" pitchFamily="18" charset="0"/>
              </a:rPr>
              <a:t>основні тези</a:t>
            </a:r>
            <a:endParaRPr lang="uk-UA" sz="2700" i="1" spc="-150" dirty="0"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199" y="1505948"/>
            <a:ext cx="11120907" cy="4766063"/>
          </a:xfrm>
          <a:solidFill>
            <a:schemeClr val="accent1">
              <a:alpha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стаття 1190 Цивільного кодексу України передбачено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що </a:t>
            </a:r>
            <a:r>
              <a:rPr lang="uk-UA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особи, спільними діями або бездіяльністю яких було завдано шкоди, несуть солідарну відповідальність перед </a:t>
            </a:r>
            <a:r>
              <a:rPr lang="uk-UA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потерпілим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(завдання неподільної шкоди – єдина позовна вимога);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ч. 1 ст. 173 ГПК України </a:t>
            </a:r>
            <a:r>
              <a:rPr lang="uk-UA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надає позивачу </a:t>
            </a:r>
            <a:r>
              <a:rPr lang="uk-UA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альтернативне право обирати, за яким принципом </a:t>
            </a:r>
            <a:r>
              <a:rPr lang="uk-UA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об’єднувати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декілька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вимог в одній позовній заяві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: </a:t>
            </a:r>
            <a:r>
              <a:rPr lang="uk-UA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1)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якщо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вони </a:t>
            </a:r>
            <a:r>
              <a:rPr lang="uk-UA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пов’язані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між собою </a:t>
            </a:r>
            <a:r>
              <a:rPr lang="uk-UA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підставою виникнення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;</a:t>
            </a:r>
            <a:r>
              <a:rPr lang="uk-UA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2)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якщо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вони </a:t>
            </a:r>
            <a:r>
              <a:rPr lang="uk-UA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пов’язані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між собою </a:t>
            </a:r>
            <a:r>
              <a:rPr lang="uk-UA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поданими </a:t>
            </a:r>
            <a:r>
              <a:rPr lang="uk-UA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доказами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;</a:t>
            </a:r>
            <a:endParaRPr lang="uk-UA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позовні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вимоги ґрунтуються </a:t>
            </a:r>
            <a:r>
              <a:rPr lang="uk-UA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 одних і тих самих підставах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– обставинах заподіяння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шкоди банку та його кредиторам діями/бездіяльністю/рішеннями відповідачів (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пов’язаних осіб) внаслідок вчинення зазначеними особами цивільного правопорушення, що і становить єдиний предмет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доказування;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позовні вимоги </a:t>
            </a:r>
            <a:r>
              <a:rPr lang="uk-UA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пов’язані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між собою </a:t>
            </a:r>
            <a:r>
              <a:rPr lang="uk-UA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спільними поданими </a:t>
            </a:r>
            <a:r>
              <a:rPr lang="uk-UA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доказами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(звіти НБУ, звіти аудиторів, статут, положення про органи управління, рішення органів управління);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частини 4-5 ст.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173 ГПК України </a:t>
            </a:r>
            <a:r>
              <a:rPr lang="uk-UA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встановлюють вичерпний перелік підстав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</a:t>
            </a:r>
            <a:r>
              <a:rPr lang="uk-UA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коли об</a:t>
            </a: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’</a:t>
            </a:r>
            <a:r>
              <a:rPr lang="uk-UA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єднання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вимог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 одне провадження </a:t>
            </a:r>
            <a:r>
              <a:rPr lang="uk-UA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 </a:t>
            </a:r>
            <a:r>
              <a:rPr lang="uk-UA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допускається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: </a:t>
            </a:r>
            <a:r>
              <a:rPr lang="uk-UA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1)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якщо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такі вимоги належить розглядати в порядку різного судочинства, якщо інше не встановлено законом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; </a:t>
            </a:r>
            <a:r>
              <a:rPr lang="uk-UA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2)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якщо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такі вимоги належить розглядати за правилами виключної підсудності різним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судам;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17.05.2019 р. Верховний Суд відкрив касаційне провадження у справі № 916/2733/18    (ПАТ «ІМЕКСБАНК»),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де буде вирішуватись це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питання (письмове провадження).</a:t>
            </a:r>
          </a:p>
        </p:txBody>
      </p:sp>
    </p:spTree>
    <p:extLst>
      <p:ext uri="{BB962C8B-B14F-4D97-AF65-F5344CB8AC3E}">
        <p14:creationId xmlns:p14="http://schemas.microsoft.com/office/powerpoint/2010/main" val="34005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107" y="318157"/>
            <a:ext cx="1440000" cy="144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6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Питання, що виникають під час </a:t>
            </a:r>
            <a:r>
              <a:rPr lang="uk-UA" sz="2600" b="1" spc="-15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розгляду по суті </a:t>
            </a:r>
            <a:r>
              <a:rPr lang="uk-UA" sz="26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uk-UA" sz="26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sz="26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справ про стягнення шкоди</a:t>
            </a:r>
            <a:endParaRPr lang="uk-UA" sz="2700" i="1" spc="-150" dirty="0"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199" y="1970468"/>
            <a:ext cx="11120907" cy="4146997"/>
          </a:xfrm>
          <a:solidFill>
            <a:schemeClr val="accent1">
              <a:alpha val="40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підстава виникнення майнової відповідальності – застосування різних редакцій Закону України «Про систему гарантування вкладів фізичних осіб», що по різному визначає коло відповідачів;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передчасність вимог (</a:t>
            </a:r>
            <a:r>
              <a:rPr lang="uk-UA" sz="2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заявлення</a:t>
            </a:r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вимог до завершення процедури ліквідації, за наявності не реалізованої </a:t>
            </a:r>
            <a:r>
              <a:rPr lang="uk-UA" sz="2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ліквідмаси</a:t>
            </a:r>
            <a:r>
              <a:rPr lang="uk-UA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 триваючою процедури ліквідації);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застосування строків позовної давності;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наявність/відсутність підстав для солідарної відповідальності;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визначення ступеню участі та міри відповідальності  кожного з відповідачів;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недоведеність складу цивільного </a:t>
            </a:r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правопорушення.</a:t>
            </a:r>
            <a:endParaRPr lang="uk-UA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uk-UA" sz="2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uk-UA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uk-UA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4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Законодавчі підстави виникнення </a:t>
            </a:r>
            <a:b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майнової відповідальності</a:t>
            </a:r>
            <a:b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sz="24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основні тези</a:t>
            </a:r>
            <a: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uk-UA" sz="2400" i="1" spc="-150" dirty="0"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22290" y="1805125"/>
            <a:ext cx="11087637" cy="4376734"/>
          </a:xfrm>
          <a:solidFill>
            <a:schemeClr val="accent1">
              <a:alpha val="40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uk-UA" sz="1900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ч. 5 ст. 52 Закону України про СГВФО </a:t>
            </a:r>
            <a:r>
              <a:rPr lang="uk-UA" sz="19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(редакція до 16.07.2015 р.) передбачала, що </a:t>
            </a:r>
            <a:r>
              <a:rPr lang="uk-UA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Фонд </a:t>
            </a: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має право </a:t>
            </a:r>
            <a:r>
              <a:rPr lang="uk-UA" sz="19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звернутися з вимогою </a:t>
            </a:r>
            <a:r>
              <a:rPr lang="uk-UA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 власників істотної участі, контролерів та керівників банку</a:t>
            </a: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sz="19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про задоволення </a:t>
            </a: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 рахунок їх майна </a:t>
            </a:r>
            <a:r>
              <a:rPr lang="uk-UA" sz="19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частини вимог кредиторів банку</a:t>
            </a: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в разі, якщо дії чи бездіяльність таких осіб призвели до понесення банком збитків та/або завдання шкоди інтересам вкладників та інших кредиторів банку. </a:t>
            </a:r>
            <a:r>
              <a:rPr lang="uk-UA" sz="19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 </a:t>
            </a:r>
            <a:r>
              <a:rPr lang="uk-UA" sz="19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разі отримання Фондом відмови у задоволенні таких вимог або невиконання вимоги у строк, встановлений Фондом</a:t>
            </a:r>
            <a:r>
              <a:rPr lang="uk-UA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Фонд має право звернутися до суду з вимогою про стягнення майна з таких осіб для задоволення вимог кредиторів</a:t>
            </a:r>
            <a:r>
              <a:rPr lang="uk-UA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uk-UA" sz="1900" i="1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9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ч. 5 ст. </a:t>
            </a:r>
            <a:r>
              <a:rPr lang="uk-UA" sz="1900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52 </a:t>
            </a:r>
            <a:r>
              <a:rPr lang="uk-UA" sz="19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Закону України про СГВФО (поточна редакція – діє з 16.07.2015 р.) зазначає, що Фонд або уповноважена особа Фонду у разі </a:t>
            </a:r>
            <a:r>
              <a:rPr lang="uk-UA" sz="1900" i="1" u="sng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недостатності майна банку</a:t>
            </a:r>
            <a:r>
              <a:rPr lang="uk-UA" sz="19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sz="19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(1)</a:t>
            </a:r>
            <a:r>
              <a:rPr lang="uk-UA" sz="19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звертається </a:t>
            </a:r>
            <a:r>
              <a:rPr lang="uk-UA" sz="19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 пов'язаної з банком особи</a:t>
            </a:r>
            <a:r>
              <a:rPr lang="uk-UA" sz="19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дії або бездіяльність якої призвели до заподіяння кредиторам та/або банку шкоди, та/або пов'язаної з банком особи, яка внаслідок таких дій або бездіяльності прямо чи опосередковано отримала майнову вигоду, </a:t>
            </a:r>
            <a:r>
              <a:rPr lang="uk-UA" sz="1900" i="1" u="sng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 вимогою про відшкодування шкоди</a:t>
            </a:r>
            <a:r>
              <a:rPr lang="uk-UA" sz="19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заподіяної банку. </a:t>
            </a:r>
            <a:r>
              <a:rPr lang="uk-UA" sz="1900" i="1" u="sng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 разі невиконання зазначених вимог</a:t>
            </a:r>
            <a:r>
              <a:rPr lang="uk-UA" sz="19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</a:t>
            </a:r>
            <a:r>
              <a:rPr lang="uk-UA" sz="19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(2)</a:t>
            </a:r>
            <a:r>
              <a:rPr lang="uk-UA" sz="19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Фонд звертається з такими вимогами до суду. </a:t>
            </a:r>
          </a:p>
          <a:p>
            <a:pPr marL="23400" indent="0" algn="ctr">
              <a:spcBef>
                <a:spcPts val="0"/>
              </a:spcBef>
              <a:buNone/>
            </a:pPr>
            <a:endParaRPr lang="uk-UA" sz="1900" b="1" dirty="0" smtClean="0">
              <a:latin typeface="Bookman Old Style" panose="02050604050505020204" pitchFamily="18" charset="0"/>
            </a:endParaRPr>
          </a:p>
          <a:p>
            <a:pPr algn="just"/>
            <a:endParaRPr lang="uk-UA" sz="1900" spc="-150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 pitchFamily="18" charset="0"/>
            </a:endParaRPr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8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Законодавчі підстави виникнення </a:t>
            </a:r>
            <a:b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майнової відповідальності</a:t>
            </a:r>
            <a:b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sz="24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основні тези</a:t>
            </a:r>
            <a: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uk-UA" sz="2400" i="1" spc="-150" dirty="0"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805125"/>
            <a:ext cx="11087637" cy="4763100"/>
          </a:xfrm>
          <a:solidFill>
            <a:schemeClr val="accent1">
              <a:alpha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uk-UA" sz="18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</a:t>
            </a:r>
            <a:r>
              <a:rPr lang="uk-UA" sz="1800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6-2 </a:t>
            </a:r>
            <a:r>
              <a:rPr lang="uk-UA" sz="18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ч</a:t>
            </a:r>
            <a:r>
              <a:rPr lang="uk-UA" sz="1800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1 ст. 2 Закону України про СГВФО  </a:t>
            </a:r>
            <a:r>
              <a:rPr lang="uk-UA" sz="18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(ред</a:t>
            </a:r>
            <a:r>
              <a:rPr lang="uk-UA" sz="1800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 від 16.07.2015  р.) </a:t>
            </a:r>
            <a:r>
              <a:rPr lang="uk-UA" sz="18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sz="18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недостатність </a:t>
            </a:r>
            <a:r>
              <a:rPr lang="uk-UA" sz="1800" b="1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майна </a:t>
            </a:r>
            <a:r>
              <a:rPr lang="uk-UA" sz="18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банку </a:t>
            </a:r>
            <a:r>
              <a:rPr lang="uk-UA" sz="1800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- </a:t>
            </a:r>
            <a:r>
              <a:rPr lang="uk-UA" sz="18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перевищення розміру </a:t>
            </a:r>
            <a:r>
              <a:rPr lang="uk-UA" sz="1800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зобов'язань банку відповідно до </a:t>
            </a:r>
            <a:r>
              <a:rPr lang="uk-UA" sz="1800" i="1" u="sng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реєстру акцептованих вимог кредиторів</a:t>
            </a:r>
            <a:r>
              <a:rPr lang="uk-UA" sz="1800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sz="18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(1)</a:t>
            </a:r>
            <a:r>
              <a:rPr lang="uk-UA" sz="18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над </a:t>
            </a:r>
            <a:r>
              <a:rPr lang="uk-UA" sz="1800" i="1" u="sng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оціночною </a:t>
            </a:r>
            <a:r>
              <a:rPr lang="uk-UA" sz="1800" i="1" u="sng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вартістю ліквідаційної маси банку</a:t>
            </a:r>
            <a:r>
              <a:rPr lang="uk-UA" sz="18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</a:t>
            </a:r>
            <a:r>
              <a:rPr lang="uk-UA" sz="18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(2) </a:t>
            </a:r>
            <a:r>
              <a:rPr lang="uk-UA" sz="1800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 винятком майна банку, що є предметом застави та використовується виключно для позачергового задоволення вимог </a:t>
            </a:r>
            <a:r>
              <a:rPr lang="uk-UA" sz="18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заставодержателя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</a:t>
            </a:r>
            <a:r>
              <a:rPr lang="uk-UA" sz="18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т. 52 Закону України «Про банки і банківську діяльність» (в ред. з 17.06.2011 р.) серед пов’язаних з банком осіб визначає: </a:t>
            </a:r>
            <a:r>
              <a:rPr lang="uk-UA" sz="18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1) </a:t>
            </a:r>
            <a:r>
              <a:rPr lang="uk-UA" sz="18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керівники банку, керівник служби внутрішнього аудиту, керівники та члени комітетів правління банку;  </a:t>
            </a:r>
            <a:r>
              <a:rPr lang="uk-UA" sz="18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2) </a:t>
            </a:r>
            <a:r>
              <a:rPr lang="uk-UA" sz="18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особи, які мають істотну участь у банку</a:t>
            </a:r>
            <a:r>
              <a:rPr lang="ru-RU" sz="18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ч. 4 ст. 58 Закону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України «Про банки і банківську діяльність» вказує, що власники істотної участі зобов'язані вживати своєчасних заходів для запобігання настання неплатоспроможності 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банку;</a:t>
            </a:r>
            <a:endParaRPr lang="ru-RU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ч. 6 ст. 58 Закону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України «Про банки і банківську діяльність» передбачає, що на власників істотної участі 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керівників банку за рішенням суду може бути покладена відповідальність 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 </a:t>
            </a:r>
            <a:r>
              <a:rPr lang="uk-UA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зобов'язаннями банку в разі віднесення банку з їх вини до категорії неплатоспроможних;</a:t>
            </a:r>
            <a:endParaRPr lang="uk-UA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ч. 1 ст. 1166 Цивільного кодексу України визначає, що </a:t>
            </a:r>
            <a:r>
              <a:rPr lang="uk-UA" sz="1800" b="1" i="1" u="sng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</a:t>
            </a:r>
            <a:r>
              <a:rPr lang="uk-UA" sz="1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айнова </a:t>
            </a:r>
            <a:r>
              <a:rPr lang="uk-UA" sz="1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шкода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завдана неправомірними рішеннями, діями чи бездіяльністю особистим немайновим правам фізичної або юридичної особи, а також шкода, завдана майну фізичної або юридичної особи, </a:t>
            </a:r>
            <a:r>
              <a:rPr lang="uk-UA" sz="1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відшкодовується в повному обсязі особою, яка її завдала</a:t>
            </a:r>
            <a:endParaRPr lang="uk-UA" sz="1800" b="1" i="1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23400" indent="0" algn="ctr">
              <a:spcBef>
                <a:spcPts val="0"/>
              </a:spcBef>
              <a:buNone/>
            </a:pPr>
            <a:endParaRPr lang="uk-UA" sz="1900" b="1" dirty="0" smtClean="0">
              <a:latin typeface="Bookman Old Style" panose="02050604050505020204" pitchFamily="18" charset="0"/>
            </a:endParaRPr>
          </a:p>
          <a:p>
            <a:pPr algn="just"/>
            <a:endParaRPr lang="uk-UA" sz="1900" spc="-150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 pitchFamily="18" charset="0"/>
            </a:endParaRPr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98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Щодо питань передчасності заявлених вимог та застосування строків позовної давності</a:t>
            </a:r>
            <a:b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sz="24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основні тези</a:t>
            </a:r>
            <a: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uk-UA" sz="2900" b="1" spc="-15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uk-UA" sz="2400" i="1" spc="-150" dirty="0"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805125"/>
            <a:ext cx="11087637" cy="4389614"/>
          </a:xfrm>
          <a:solidFill>
            <a:schemeClr val="accent1">
              <a:alpha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недостатність майна банку </a:t>
            </a:r>
            <a:r>
              <a:rPr lang="uk-UA" sz="1900" b="1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 дорівнює </a:t>
            </a: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завданій банку та його кредиторам шкоді;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900" b="1" i="1" spc="-15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</a:t>
            </a:r>
            <a:r>
              <a:rPr lang="uk-UA" sz="1900" b="1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становлення факту недостатності </a:t>
            </a: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майна банку є лише </a:t>
            </a:r>
            <a:r>
              <a:rPr lang="uk-UA" sz="1900" b="1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моментом,</a:t>
            </a: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з яким закон пов’язує </a:t>
            </a:r>
            <a:r>
              <a:rPr lang="uk-UA" sz="1900" b="1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початок з’ясування наявності підстав </a:t>
            </a: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для звернення до </a:t>
            </a:r>
            <a:r>
              <a:rPr lang="uk-UA" sz="1900" i="1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заподіювачів</a:t>
            </a: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шкоди з вимогами про її відшкодування;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саме по собі </a:t>
            </a:r>
            <a:r>
              <a:rPr lang="uk-UA" sz="1900" b="1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запровадження процедури </a:t>
            </a: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тимчасової адміністрації та/або ліквідації </a:t>
            </a:r>
            <a:r>
              <a:rPr lang="uk-UA" sz="1900" b="1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 означає обізнаність Фонду </a:t>
            </a: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 наявністю/відсутністю завданої банку та його кредиторам шкоди та з фактичними обставинами її завдання;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недостатність майна банку – </a:t>
            </a:r>
            <a:r>
              <a:rPr lang="uk-UA" sz="1900" b="1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динамічна величина</a:t>
            </a: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оскільки і розмір акцептованих вимог кредиторів і розмір ліквідаційної маси банку – динамічні величини;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900" i="1" spc="-15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</a:t>
            </a: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днак навіть </a:t>
            </a:r>
            <a:r>
              <a:rPr lang="uk-UA" sz="1900" b="1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зникнення недостатності </a:t>
            </a: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майна банку у разі продажу всіх активів банку н</a:t>
            </a:r>
            <a:r>
              <a:rPr lang="uk-UA" sz="1900" b="1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е змінить фактів та обставин </a:t>
            </a: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заподіяння банку шкоди, зміниться лише перелік осіб, між якими в кінцевому випадку має бути розподілене відшкодування;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Фонд дізнається про порушення свого права з моменту спливу строку на добровільне виконання направлених в порядку ст. 52 Закону про СГВФО вимог  - </a:t>
            </a:r>
            <a:r>
              <a:rPr lang="uk-UA" sz="1900" b="1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починається перебіг строків позовної давності </a:t>
            </a:r>
            <a:r>
              <a:rPr lang="uk-UA" sz="1900" i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(ч. 1 ст. 261 Цивільного кодексу України та ч. 2 ст. 530 Цивільного кодексу України).</a:t>
            </a:r>
          </a:p>
          <a:p>
            <a:pPr algn="just"/>
            <a:endParaRPr lang="uk-UA" sz="1900" spc="-150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 pitchFamily="18" charset="0"/>
            </a:endParaRPr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7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1664</Words>
  <Application>Microsoft Office PowerPoint</Application>
  <PresentationFormat>Произвольный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Майнова відповідальність пов’язаних з банком осіб</vt:lpstr>
      <vt:lpstr>Презентация PowerPoint</vt:lpstr>
      <vt:lpstr>Розгляд справ про стягнення шкоди,  процесуальні питання, що виникають при їх вирішенні (після постанови ВП ВС по справі № 757/75149/17-ц від 19.06.2018 р.  щодо підсудності справ господарській юрисдикції) </vt:lpstr>
      <vt:lpstr>Обов’язок Фонду подати позов про стягнення шкоди  основні тези</vt:lpstr>
      <vt:lpstr>Відсутність порушень  правил об’єднання позовних вимог основні тези</vt:lpstr>
      <vt:lpstr>Питання, що виникають під час розгляду по суті  справ про стягнення шкоди</vt:lpstr>
      <vt:lpstr>Законодавчі підстави виникнення  майнової відповідальності основні тези </vt:lpstr>
      <vt:lpstr>Законодавчі підстави виникнення  майнової відповідальності основні тези </vt:lpstr>
      <vt:lpstr>Щодо питань передчасності заявлених вимог та застосування строків позовної давності основні тези </vt:lpstr>
      <vt:lpstr>Підстави для солідарної відповідальності відповідачів, склад цивільного правопорушення основні тези  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Майнова відповідальність пов’язаних з банком осіб</dc:title>
  <dc:creator>Костюков Дмитро Ігорович</dc:creator>
  <cp:lastModifiedBy>kadr08</cp:lastModifiedBy>
  <cp:revision>57</cp:revision>
  <dcterms:created xsi:type="dcterms:W3CDTF">2018-02-20T07:52:27Z</dcterms:created>
  <dcterms:modified xsi:type="dcterms:W3CDTF">2019-05-31T05:23:32Z</dcterms:modified>
</cp:coreProperties>
</file>